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1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337" r:id="rId8"/>
    <p:sldId id="291" r:id="rId9"/>
    <p:sldId id="290" r:id="rId10"/>
    <p:sldId id="292" r:id="rId11"/>
    <p:sldId id="289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36" r:id="rId25"/>
    <p:sldId id="305" r:id="rId26"/>
    <p:sldId id="307" r:id="rId27"/>
    <p:sldId id="306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7" r:id="rId36"/>
    <p:sldId id="316" r:id="rId37"/>
    <p:sldId id="338" r:id="rId38"/>
    <p:sldId id="318" r:id="rId39"/>
    <p:sldId id="315" r:id="rId40"/>
    <p:sldId id="319" r:id="rId41"/>
    <p:sldId id="323" r:id="rId42"/>
    <p:sldId id="320" r:id="rId43"/>
    <p:sldId id="324" r:id="rId44"/>
    <p:sldId id="335" r:id="rId45"/>
    <p:sldId id="322" r:id="rId46"/>
    <p:sldId id="325" r:id="rId47"/>
    <p:sldId id="321" r:id="rId48"/>
    <p:sldId id="326" r:id="rId49"/>
    <p:sldId id="328" r:id="rId50"/>
    <p:sldId id="327" r:id="rId51"/>
    <p:sldId id="329" r:id="rId52"/>
    <p:sldId id="330" r:id="rId53"/>
    <p:sldId id="331" r:id="rId54"/>
    <p:sldId id="332" r:id="rId55"/>
    <p:sldId id="333" r:id="rId56"/>
    <p:sldId id="334" r:id="rId57"/>
  </p:sldIdLst>
  <p:sldSz cx="9144000" cy="6858000" type="screen4x3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AFF21"/>
    <a:srgbClr val="F8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5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71799" y="1964267"/>
            <a:ext cx="5398295" cy="2421464"/>
          </a:xfrm>
        </p:spPr>
        <p:txBody>
          <a:bodyPr rtlCol="0" anchor="b">
            <a:normAutofit/>
          </a:bodyPr>
          <a:lstStyle>
            <a:lvl1pPr algn="r">
              <a:defRPr sz="3600">
                <a:effectLst/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971799" y="4385733"/>
            <a:ext cx="5398295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699419" y="5870576"/>
            <a:ext cx="1200150" cy="377825"/>
          </a:xfrm>
        </p:spPr>
        <p:txBody>
          <a:bodyPr rtlCol="0"/>
          <a:lstStyle/>
          <a:p>
            <a:fld id="{26E4781C-E8AB-4A6D-8283-874DDD40BC9B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71799" y="5870576"/>
            <a:ext cx="3670469" cy="3778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56719" y="5870576"/>
            <a:ext cx="413375" cy="377825"/>
          </a:xfrm>
        </p:spPr>
        <p:txBody>
          <a:bodyPr rtlCol="0"/>
          <a:lstStyle/>
          <a:p>
            <a:fld id="{7F06AA3D-23A3-49B2-AD79-7C87A943D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25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elestia-R1---OverlayContentH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1786"/>
            <a:ext cx="9141619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8089322" cy="4783281"/>
          </a:xfrm>
        </p:spPr>
        <p:txBody>
          <a:bodyPr rtlCol="0">
            <a:normAutofit/>
          </a:bodyPr>
          <a:lstStyle>
            <a:lvl1pPr algn="ctr">
              <a:defRPr sz="3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 userDrawn="1"/>
        </p:nvSpPr>
        <p:spPr>
          <a:xfrm>
            <a:off x="2909455" y="5902036"/>
            <a:ext cx="3293918" cy="4156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УЗНАТЬ</a:t>
            </a:r>
            <a:r>
              <a:rPr lang="ru-RU" b="1" i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ОТВЕТ</a:t>
            </a:r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875993" cy="108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50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ециаль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elestia-R1---OverlayContentH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1786"/>
            <a:ext cx="9141619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8089322" cy="4783281"/>
          </a:xfrm>
        </p:spPr>
        <p:txBody>
          <a:bodyPr rtlCol="0">
            <a:normAutofit/>
          </a:bodyPr>
          <a:lstStyle>
            <a:lvl1pPr algn="ctr">
              <a:defRPr sz="3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 userDrawn="1"/>
        </p:nvSpPr>
        <p:spPr>
          <a:xfrm>
            <a:off x="2909455" y="5902036"/>
            <a:ext cx="3293918" cy="4156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 </a:t>
            </a: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ВОПРОСУ</a:t>
            </a:r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875993" cy="108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24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elestia-R1---OverlayContentH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1786"/>
            <a:ext cx="9141619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8089322" cy="4783281"/>
          </a:xfrm>
        </p:spPr>
        <p:txBody>
          <a:bodyPr rtlCol="0">
            <a:normAutofit/>
          </a:bodyPr>
          <a:lstStyle>
            <a:lvl1pPr algn="ctr">
              <a:defRPr sz="3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 userDrawn="1"/>
        </p:nvSpPr>
        <p:spPr>
          <a:xfrm>
            <a:off x="2909455" y="5902036"/>
            <a:ext cx="3293918" cy="4156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 ВОПРОСАМ</a:t>
            </a:r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875993" cy="108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96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1" y="2142068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42245" y="5870576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E4781C-E8AB-4A6D-8283-874DDD40BC9B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514351" y="5870576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99546" y="5870576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06AA3D-23A3-49B2-AD79-7C87A943D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4644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5" r:id="rId3"/>
    <p:sldLayoutId id="2147484184" r:id="rId4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7.xml"/><Relationship Id="rId18" Type="http://schemas.openxmlformats.org/officeDocument/2006/relationships/slide" Target="slide37.xml"/><Relationship Id="rId26" Type="http://schemas.openxmlformats.org/officeDocument/2006/relationships/slide" Target="slide55.xml"/><Relationship Id="rId3" Type="http://schemas.openxmlformats.org/officeDocument/2006/relationships/slide" Target="slide5.xml"/><Relationship Id="rId21" Type="http://schemas.openxmlformats.org/officeDocument/2006/relationships/slide" Target="slide44.xml"/><Relationship Id="rId7" Type="http://schemas.openxmlformats.org/officeDocument/2006/relationships/slide" Target="slide14.xml"/><Relationship Id="rId12" Type="http://schemas.openxmlformats.org/officeDocument/2006/relationships/slide" Target="slide24.xml"/><Relationship Id="rId17" Type="http://schemas.openxmlformats.org/officeDocument/2006/relationships/slide" Target="slide35.xml"/><Relationship Id="rId25" Type="http://schemas.openxmlformats.org/officeDocument/2006/relationships/slide" Target="slide53.xml"/><Relationship Id="rId2" Type="http://schemas.openxmlformats.org/officeDocument/2006/relationships/slide" Target="slide3.xml"/><Relationship Id="rId16" Type="http://schemas.openxmlformats.org/officeDocument/2006/relationships/slide" Target="slide33.xml"/><Relationship Id="rId20" Type="http://schemas.openxmlformats.org/officeDocument/2006/relationships/slide" Target="slide4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11" Type="http://schemas.openxmlformats.org/officeDocument/2006/relationships/slide" Target="slide22.xml"/><Relationship Id="rId24" Type="http://schemas.openxmlformats.org/officeDocument/2006/relationships/slide" Target="slide51.xml"/><Relationship Id="rId5" Type="http://schemas.openxmlformats.org/officeDocument/2006/relationships/slide" Target="slide10.xml"/><Relationship Id="rId15" Type="http://schemas.openxmlformats.org/officeDocument/2006/relationships/slide" Target="slide31.xml"/><Relationship Id="rId23" Type="http://schemas.openxmlformats.org/officeDocument/2006/relationships/slide" Target="slide49.xml"/><Relationship Id="rId10" Type="http://schemas.openxmlformats.org/officeDocument/2006/relationships/slide" Target="slide20.xml"/><Relationship Id="rId19" Type="http://schemas.openxmlformats.org/officeDocument/2006/relationships/slide" Target="slide40.xml"/><Relationship Id="rId4" Type="http://schemas.openxmlformats.org/officeDocument/2006/relationships/slide" Target="slide7.xml"/><Relationship Id="rId9" Type="http://schemas.openxmlformats.org/officeDocument/2006/relationships/slide" Target="slide18.xml"/><Relationship Id="rId14" Type="http://schemas.openxmlformats.org/officeDocument/2006/relationships/slide" Target="slide29.xml"/><Relationship Id="rId22" Type="http://schemas.openxmlformats.org/officeDocument/2006/relationships/slide" Target="slide4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ия на тему &quot;Своя игра. Великая отечественная войн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5025" y="3733799"/>
            <a:ext cx="8417170" cy="3124201"/>
          </a:xfrm>
        </p:spPr>
        <p:txBody>
          <a:bodyPr/>
          <a:lstStyle/>
          <a:p>
            <a:pPr algn="r"/>
            <a:r>
              <a:rPr lang="ru-RU" dirty="0" smtClean="0"/>
              <a:t>Интеллектуальная собственность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79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8089322" cy="1399952"/>
          </a:xfrm>
        </p:spPr>
        <p:txBody>
          <a:bodyPr/>
          <a:lstStyle/>
          <a:p>
            <a:r>
              <a:rPr lang="ru-RU" dirty="0">
                <a:effectLst/>
              </a:rPr>
              <a:t>Кто получил авторское право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на </a:t>
            </a:r>
            <a:r>
              <a:rPr lang="ru-RU" dirty="0">
                <a:effectLst/>
              </a:rPr>
              <a:t>эту </a:t>
            </a:r>
            <a:r>
              <a:rPr lang="ru-RU" dirty="0" smtClean="0">
                <a:effectLst/>
              </a:rPr>
              <a:t>фотографию?</a:t>
            </a:r>
            <a:endParaRPr lang="ru-RU" dirty="0"/>
          </a:p>
        </p:txBody>
      </p:sp>
      <p:pic>
        <p:nvPicPr>
          <p:cNvPr id="3" name="Рисунок 2" descr="Post cov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93" y="2009554"/>
            <a:ext cx="55626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22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Никто</a:t>
            </a:r>
            <a:br>
              <a:rPr lang="ru-RU" dirty="0" smtClean="0"/>
            </a:br>
            <a:r>
              <a:rPr lang="ru-RU" dirty="0" smtClean="0"/>
              <a:t>признано общественным достоянием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45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В первые права на эту песню были зарегистрированы в 1935 году, а сейчас уже принадлежат компании </a:t>
            </a:r>
            <a:r>
              <a:rPr lang="en-US" dirty="0">
                <a:effectLst/>
              </a:rPr>
              <a:t>Warner Music Group</a:t>
            </a:r>
            <a:r>
              <a:rPr lang="ru-RU" dirty="0">
                <a:effectLst/>
              </a:rPr>
              <a:t>, которая зарабатывает на ней ежедневно 5 000$ в день. Ее можно исполнять в кругу семьи, но за «публичное исполнение с целью получения прибыли» придется отчислять приличные проценты.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488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Happy birthday to you</a:t>
            </a:r>
            <a:endParaRPr lang="ru-RU" dirty="0"/>
          </a:p>
        </p:txBody>
      </p:sp>
      <p:pic>
        <p:nvPicPr>
          <p:cNvPr id="3" name="deti-online.com_-_happy-birthday-to-you-medlennay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54212" y="35270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32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Кто является первоначальный обладателем права на результат интеллектуальной деятельности, созданный его творческим трудом?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316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22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Как называют автора изобретения, признанного таковым официальным государственным органом?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485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Изобретатель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307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Кто осуществляет передачу материала в сети или предоставляет возможность доступа к такому материалу, и не несет ответственность за нарушение интеллектуальных прав, произошедшее в результате этой передачи или доступа, при соблюдении определенных условий?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87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Информационный посредник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247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523187"/>
              </p:ext>
            </p:extLst>
          </p:nvPr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4408">
                  <a:extLst>
                    <a:ext uri="{9D8B030D-6E8A-4147-A177-3AD203B41FA5}">
                      <a16:colId xmlns:a16="http://schemas.microsoft.com/office/drawing/2014/main" val="370901999"/>
                    </a:ext>
                  </a:extLst>
                </a:gridCol>
                <a:gridCol w="1360657">
                  <a:extLst>
                    <a:ext uri="{9D8B030D-6E8A-4147-A177-3AD203B41FA5}">
                      <a16:colId xmlns:a16="http://schemas.microsoft.com/office/drawing/2014/main" val="2295370005"/>
                    </a:ext>
                  </a:extLst>
                </a:gridCol>
                <a:gridCol w="1370173">
                  <a:extLst>
                    <a:ext uri="{9D8B030D-6E8A-4147-A177-3AD203B41FA5}">
                      <a16:colId xmlns:a16="http://schemas.microsoft.com/office/drawing/2014/main" val="3596906167"/>
                    </a:ext>
                  </a:extLst>
                </a:gridCol>
                <a:gridCol w="1341628">
                  <a:extLst>
                    <a:ext uri="{9D8B030D-6E8A-4147-A177-3AD203B41FA5}">
                      <a16:colId xmlns:a16="http://schemas.microsoft.com/office/drawing/2014/main" val="1958801005"/>
                    </a:ext>
                  </a:extLst>
                </a:gridCol>
                <a:gridCol w="1341628">
                  <a:extLst>
                    <a:ext uri="{9D8B030D-6E8A-4147-A177-3AD203B41FA5}">
                      <a16:colId xmlns:a16="http://schemas.microsoft.com/office/drawing/2014/main" val="304623982"/>
                    </a:ext>
                  </a:extLst>
                </a:gridCol>
                <a:gridCol w="1265507">
                  <a:extLst>
                    <a:ext uri="{9D8B030D-6E8A-4147-A177-3AD203B41FA5}">
                      <a16:colId xmlns:a16="http://schemas.microsoft.com/office/drawing/2014/main" val="3194032249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algn="ctr" defTabSz="342900" rtl="0" eaLnBrk="1" latinLnBrk="0" hangingPunct="1"/>
                      <a:r>
                        <a:rPr lang="ru-RU" sz="3600" kern="1200" dirty="0" smtClean="0">
                          <a:solidFill>
                            <a:srgbClr val="F8F2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История</a:t>
                      </a:r>
                      <a:endParaRPr lang="ru-RU" sz="3600" kern="1200" dirty="0">
                        <a:solidFill>
                          <a:srgbClr val="F8F2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3600" kern="1200" dirty="0" smtClean="0">
                          <a:solidFill>
                            <a:srgbClr val="F8F2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100</a:t>
                      </a:r>
                      <a:endParaRPr lang="ru-RU" sz="3600" kern="1200" dirty="0">
                        <a:solidFill>
                          <a:srgbClr val="F8F2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3600" kern="1200" dirty="0" smtClean="0">
                          <a:solidFill>
                            <a:srgbClr val="F8F2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200</a:t>
                      </a:r>
                      <a:endParaRPr lang="ru-RU" sz="3600" kern="1200" dirty="0">
                        <a:solidFill>
                          <a:srgbClr val="F8F2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3600" kern="1200" dirty="0" smtClean="0">
                          <a:solidFill>
                            <a:srgbClr val="F8F2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300</a:t>
                      </a:r>
                      <a:endParaRPr lang="ru-RU" sz="3600" kern="1200" dirty="0">
                        <a:solidFill>
                          <a:srgbClr val="F8F2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3600" kern="1200" dirty="0" smtClean="0">
                          <a:solidFill>
                            <a:srgbClr val="F8F2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5" action="ppaction://hlinksldjump"/>
                        </a:rPr>
                        <a:t>400</a:t>
                      </a:r>
                      <a:endParaRPr lang="ru-RU" sz="3600" kern="1200" dirty="0">
                        <a:solidFill>
                          <a:srgbClr val="F8F2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3600" kern="1200" dirty="0" smtClean="0">
                          <a:solidFill>
                            <a:srgbClr val="F8F2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6" action="ppaction://hlinksldjump"/>
                        </a:rPr>
                        <a:t>500</a:t>
                      </a:r>
                      <a:endParaRPr lang="ru-RU" sz="3600" kern="1200" dirty="0">
                        <a:solidFill>
                          <a:srgbClr val="F8F2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878869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algn="ctr" defTabSz="342900" rtl="0" eaLnBrk="1" latinLnBrk="0" hangingPunct="1"/>
                      <a:r>
                        <a:rPr lang="ru-RU" sz="3600" kern="1200" dirty="0" smtClean="0">
                          <a:solidFill>
                            <a:srgbClr val="F8F2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Кто они?</a:t>
                      </a:r>
                      <a:endParaRPr lang="ru-RU" sz="3600" kern="1200" dirty="0">
                        <a:solidFill>
                          <a:srgbClr val="F8F2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3600" kern="1200" dirty="0" smtClean="0">
                          <a:solidFill>
                            <a:srgbClr val="F8F2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7" action="ppaction://hlinksldjump"/>
                        </a:rPr>
                        <a:t>100</a:t>
                      </a:r>
                      <a:endParaRPr lang="ru-RU" sz="3600" kern="1200" dirty="0">
                        <a:solidFill>
                          <a:srgbClr val="F8F2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3600" kern="1200" dirty="0" smtClean="0">
                          <a:solidFill>
                            <a:srgbClr val="F8F2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8" action="ppaction://hlinksldjump"/>
                        </a:rPr>
                        <a:t>200</a:t>
                      </a:r>
                      <a:endParaRPr lang="ru-RU" sz="3600" kern="1200" dirty="0">
                        <a:solidFill>
                          <a:srgbClr val="F8F2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3600" kern="1200" dirty="0" smtClean="0">
                          <a:solidFill>
                            <a:srgbClr val="F8F2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9" action="ppaction://hlinksldjump"/>
                        </a:rPr>
                        <a:t>300</a:t>
                      </a:r>
                      <a:endParaRPr lang="ru-RU" sz="3600" kern="1200" dirty="0">
                        <a:solidFill>
                          <a:srgbClr val="F8F2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3600" kern="1200" dirty="0" smtClean="0">
                          <a:solidFill>
                            <a:srgbClr val="F8F2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10" action="ppaction://hlinksldjump"/>
                        </a:rPr>
                        <a:t>400</a:t>
                      </a:r>
                      <a:endParaRPr lang="ru-RU" sz="3600" kern="1200" dirty="0">
                        <a:solidFill>
                          <a:srgbClr val="F8F2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3600" kern="1200" dirty="0" smtClean="0">
                          <a:solidFill>
                            <a:srgbClr val="F8F2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11" action="ppaction://hlinksldjump"/>
                        </a:rPr>
                        <a:t>500</a:t>
                      </a:r>
                      <a:endParaRPr lang="ru-RU" sz="3600" kern="1200" dirty="0">
                        <a:solidFill>
                          <a:srgbClr val="F8F2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7955315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algn="ctr" defTabSz="342900" rtl="0" eaLnBrk="1" latinLnBrk="0" hangingPunct="1"/>
                      <a:r>
                        <a:rPr lang="ru-RU" sz="3600" kern="1200" dirty="0" smtClean="0">
                          <a:solidFill>
                            <a:srgbClr val="F8F2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Особый порядок</a:t>
                      </a:r>
                      <a:endParaRPr lang="ru-RU" sz="3600" kern="1200" dirty="0">
                        <a:solidFill>
                          <a:srgbClr val="F8F2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kern="1200" dirty="0" smtClean="0">
                          <a:solidFill>
                            <a:srgbClr val="F8F2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12" action="ppaction://hlinksldjump"/>
                        </a:rPr>
                        <a:t>100</a:t>
                      </a:r>
                      <a:endParaRPr lang="ru-RU" sz="3600" kern="1200" dirty="0" smtClean="0">
                        <a:solidFill>
                          <a:srgbClr val="F8F2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3600" kern="1200" dirty="0" smtClean="0">
                          <a:solidFill>
                            <a:srgbClr val="F8F2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13" action="ppaction://hlinksldjump"/>
                        </a:rPr>
                        <a:t>200</a:t>
                      </a:r>
                      <a:endParaRPr lang="ru-RU" sz="3600" kern="1200" dirty="0">
                        <a:solidFill>
                          <a:srgbClr val="F8F2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3600" kern="1200" dirty="0" smtClean="0">
                          <a:solidFill>
                            <a:srgbClr val="F8F2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14" action="ppaction://hlinksldjump"/>
                        </a:rPr>
                        <a:t>300</a:t>
                      </a:r>
                      <a:endParaRPr lang="ru-RU" sz="3600" kern="1200" dirty="0">
                        <a:solidFill>
                          <a:srgbClr val="F8F2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3600" kern="1200" dirty="0" smtClean="0">
                          <a:solidFill>
                            <a:srgbClr val="F8F2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15" action="ppaction://hlinksldjump"/>
                        </a:rPr>
                        <a:t>400</a:t>
                      </a:r>
                      <a:endParaRPr lang="ru-RU" sz="3600" kern="1200" dirty="0">
                        <a:solidFill>
                          <a:srgbClr val="F8F2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3600" kern="1200" dirty="0" smtClean="0">
                          <a:solidFill>
                            <a:srgbClr val="F8F2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16" action="ppaction://hlinksldjump"/>
                        </a:rPr>
                        <a:t>500</a:t>
                      </a:r>
                      <a:endParaRPr lang="ru-RU" sz="3600" kern="1200" dirty="0">
                        <a:solidFill>
                          <a:srgbClr val="F8F2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3439934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algn="ctr" defTabSz="342900" rtl="0" eaLnBrk="1" latinLnBrk="0" hangingPunct="1"/>
                      <a:r>
                        <a:rPr lang="ru-RU" sz="3600" kern="1200" dirty="0" smtClean="0">
                          <a:solidFill>
                            <a:srgbClr val="F8F2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ru-RU" sz="3600" kern="1200" dirty="0">
                        <a:solidFill>
                          <a:srgbClr val="F8F2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3600" kern="1200" dirty="0" smtClean="0">
                          <a:solidFill>
                            <a:srgbClr val="F8F2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17" action="ppaction://hlinksldjump"/>
                        </a:rPr>
                        <a:t>100</a:t>
                      </a:r>
                      <a:endParaRPr lang="ru-RU" sz="3600" kern="1200" dirty="0">
                        <a:solidFill>
                          <a:srgbClr val="F8F2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3600" kern="1200" dirty="0" smtClean="0">
                          <a:solidFill>
                            <a:srgbClr val="F8F2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18" action="ppaction://hlinksldjump"/>
                        </a:rPr>
                        <a:t>200</a:t>
                      </a:r>
                      <a:endParaRPr lang="ru-RU" sz="3600" kern="1200" dirty="0">
                        <a:solidFill>
                          <a:srgbClr val="F8F2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3600" kern="1200" dirty="0" smtClean="0">
                          <a:solidFill>
                            <a:srgbClr val="F8F2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19" action="ppaction://hlinksldjump"/>
                        </a:rPr>
                        <a:t>300</a:t>
                      </a:r>
                      <a:endParaRPr lang="ru-RU" sz="3600" kern="1200" dirty="0">
                        <a:solidFill>
                          <a:srgbClr val="F8F2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3600" kern="1200" dirty="0" smtClean="0">
                          <a:solidFill>
                            <a:srgbClr val="F8F2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20" action="ppaction://hlinksldjump"/>
                        </a:rPr>
                        <a:t>400</a:t>
                      </a:r>
                      <a:endParaRPr lang="ru-RU" sz="3600" kern="1200" dirty="0">
                        <a:solidFill>
                          <a:srgbClr val="F8F2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3600" kern="1200" dirty="0" smtClean="0">
                          <a:solidFill>
                            <a:srgbClr val="F8F2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21" action="ppaction://hlinksldjump"/>
                        </a:rPr>
                        <a:t>500</a:t>
                      </a:r>
                      <a:endParaRPr lang="ru-RU" sz="3600" kern="1200" dirty="0">
                        <a:solidFill>
                          <a:srgbClr val="F8F2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0760244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algn="ctr" defTabSz="342900" rtl="0" eaLnBrk="1" latinLnBrk="0" hangingPunct="1"/>
                      <a:r>
                        <a:rPr lang="ru-RU" sz="3600" kern="1200" dirty="0" smtClean="0">
                          <a:solidFill>
                            <a:srgbClr val="F8F2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Право</a:t>
                      </a:r>
                      <a:endParaRPr lang="ru-RU" sz="3600" kern="1200" dirty="0">
                        <a:solidFill>
                          <a:srgbClr val="F8F2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3600" kern="1200" dirty="0" smtClean="0">
                          <a:solidFill>
                            <a:srgbClr val="F8F2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22" action="ppaction://hlinksldjump"/>
                        </a:rPr>
                        <a:t>100</a:t>
                      </a:r>
                      <a:endParaRPr lang="ru-RU" sz="3600" kern="1200" dirty="0">
                        <a:solidFill>
                          <a:srgbClr val="F8F2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3600" kern="1200" dirty="0" smtClean="0">
                          <a:solidFill>
                            <a:srgbClr val="F8F2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23" action="ppaction://hlinksldjump"/>
                        </a:rPr>
                        <a:t>200</a:t>
                      </a:r>
                      <a:endParaRPr lang="ru-RU" sz="3600" kern="1200" dirty="0">
                        <a:solidFill>
                          <a:srgbClr val="F8F2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3600" kern="1200" dirty="0" smtClean="0">
                          <a:solidFill>
                            <a:srgbClr val="F8F2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24" action="ppaction://hlinksldjump"/>
                        </a:rPr>
                        <a:t>300</a:t>
                      </a:r>
                      <a:endParaRPr lang="ru-RU" sz="3600" kern="1200" dirty="0">
                        <a:solidFill>
                          <a:srgbClr val="F8F2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3600" kern="1200" dirty="0" smtClean="0">
                          <a:solidFill>
                            <a:srgbClr val="F8F2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25" action="ppaction://hlinksldjump"/>
                        </a:rPr>
                        <a:t>400</a:t>
                      </a:r>
                      <a:endParaRPr lang="ru-RU" sz="3600" kern="1200" dirty="0">
                        <a:solidFill>
                          <a:srgbClr val="F8F2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3600" kern="1200" dirty="0" smtClean="0">
                          <a:solidFill>
                            <a:srgbClr val="F8F2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26" action="ppaction://hlinksldjump"/>
                        </a:rPr>
                        <a:t>500</a:t>
                      </a:r>
                      <a:endParaRPr lang="ru-RU" sz="3600" kern="1200" dirty="0">
                        <a:solidFill>
                          <a:srgbClr val="F8F2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8658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83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Кто осуществляет ведение дел с федеральным органом исполнительной власти по интеллектуальной собственности по поручению заявителей, правообладателей и иных заинтересованных граждан и юридических лиц, постоянно проживающих (для граждан) или имеющих место нахождения (для юридических лиц) в Российской Федерации и за ее пределами?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796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Патентный поверенный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344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856" y="960476"/>
            <a:ext cx="8623003" cy="4783281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Они создаются правообладателями и, на основании договора с ними, осуществляют управление переданными им правами. В этих целях ОНИ заключают с пользователями лицензионные договоры о предоставлении им прав, переданных им в управление правообладателями, на условиях простой (неисключительной) лицензии и собирает с пользователей вознаграждение за использование этих объектов.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Про </a:t>
            </a:r>
            <a:r>
              <a:rPr lang="ru-RU" dirty="0">
                <a:effectLst/>
              </a:rPr>
              <a:t>кого идет речь?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659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Организация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коллективного управления авторскими и смежными правами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(</a:t>
            </a:r>
            <a:r>
              <a:rPr lang="ru-RU" dirty="0">
                <a:effectLst/>
              </a:rPr>
              <a:t>ОКУП)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793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3580" y="2683728"/>
            <a:ext cx="8089322" cy="594731"/>
          </a:xfrm>
        </p:spPr>
        <p:txBody>
          <a:bodyPr>
            <a:noAutofit/>
          </a:bodyPr>
          <a:lstStyle/>
          <a:p>
            <a:r>
              <a:rPr lang="ru-RU" sz="5400" dirty="0" smtClean="0"/>
              <a:t>Кот в мешке</a:t>
            </a:r>
            <a:endParaRPr lang="ru-RU" sz="5400" dirty="0"/>
          </a:p>
        </p:txBody>
      </p:sp>
      <p:pic>
        <p:nvPicPr>
          <p:cNvPr id="3" name="Picture 2" descr="Кот в мешке - Фотоконкурс - MySlo.ru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2" b="90741" l="15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57" y="609601"/>
            <a:ext cx="4926677" cy="576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3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1" y="933451"/>
            <a:ext cx="8089322" cy="799815"/>
          </a:xfrm>
        </p:spPr>
        <p:txBody>
          <a:bodyPr>
            <a:noAutofit/>
          </a:bodyPr>
          <a:lstStyle/>
          <a:p>
            <a:r>
              <a:rPr lang="ru-RU" sz="2800" dirty="0">
                <a:effectLst/>
              </a:rPr>
              <a:t>Вместо чего правообладатель может потребовать выплаты </a:t>
            </a:r>
            <a:r>
              <a:rPr lang="ru-RU" sz="2800" dirty="0" smtClean="0">
                <a:effectLst/>
              </a:rPr>
              <a:t>компенсации: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501" y="1495283"/>
            <a:ext cx="8089322" cy="4783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400" dirty="0" smtClean="0">
                <a:effectLst/>
              </a:rPr>
              <a:t>в размере от десяти тысяч рублей до пяти миллионов рублей, определяемом по усмотрению суда исходя из характера нарушения;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400" dirty="0" smtClean="0">
                <a:effectLst/>
              </a:rPr>
              <a:t>в двукратном размере стоимости контрафактных экземпляров произведения;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400" dirty="0" smtClean="0">
                <a:effectLst/>
              </a:rPr>
              <a:t>в двукратном размере стоимости права использования произведения, определяемой исходя из цены, которая при сравнимых обстоятельствах обычно взимается за правомерное использование произведения тем способом, который использовал нарушитель.</a:t>
            </a:r>
            <a:br>
              <a:rPr lang="ru-RU" sz="2400" dirty="0" smtClean="0">
                <a:effectLst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0801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Возмещение убытков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371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айл:RosPatent.png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60" y="1200077"/>
            <a:ext cx="6646127" cy="459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107" y="799172"/>
            <a:ext cx="8089322" cy="4783281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Кто является регулятором в сфере интеллектуальной собственности в России, но при этом не осуществляет функций выработки государственной политики в сфере интеллектуальной собственности, а также функций защиты интеллектуальной собственности?</a:t>
            </a:r>
          </a:p>
        </p:txBody>
      </p:sp>
    </p:spTree>
    <p:extLst>
      <p:ext uri="{BB962C8B-B14F-4D97-AF65-F5344CB8AC3E}">
        <p14:creationId xmlns:p14="http://schemas.microsoft.com/office/powerpoint/2010/main" val="352237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Федеральная служба по интеллектуальной собственности (Роспатент)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3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Что можно получить, если идея будет выражена в виде технического решения или решения внешнего вида изделия, которые соответствуют установленным условиям </a:t>
            </a:r>
            <a:r>
              <a:rPr lang="ru-RU" dirty="0" smtClean="0">
                <a:effectLst/>
              </a:rPr>
              <a:t>патентоспособности?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К техническим решениям относятся изобретения и полезные модели. К решениям внешнего вида изделия относятся промышленные </a:t>
            </a:r>
            <a:r>
              <a:rPr lang="ru-RU" dirty="0" smtClean="0">
                <a:effectLst/>
              </a:rPr>
              <a:t>образцы.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44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Его первым изобрел Антонио </a:t>
            </a:r>
            <a:r>
              <a:rPr lang="ru-RU" dirty="0" err="1" smtClean="0">
                <a:effectLst/>
              </a:rPr>
              <a:t>Меуччи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в 1871 году.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Однако </a:t>
            </a:r>
            <a:r>
              <a:rPr lang="ru-RU" dirty="0">
                <a:effectLst/>
              </a:rPr>
              <a:t>жадность изобретателя сыграла с ним злую шутку: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err="1" smtClean="0">
                <a:effectLst/>
              </a:rPr>
              <a:t>Меуччи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отказался заплатить пошлину за патент в десять долларов</a:t>
            </a:r>
            <a:r>
              <a:rPr lang="ru-RU" dirty="0" smtClean="0">
                <a:effectLst/>
              </a:rPr>
              <a:t>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А уже через 5 лет его запатентовал  Александр Белл,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на </a:t>
            </a:r>
            <a:r>
              <a:rPr lang="ru-RU" dirty="0">
                <a:effectLst/>
              </a:rPr>
              <a:t>чем и  заработал огромные деньги.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34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патент</a:t>
            </a:r>
            <a:endParaRPr lang="ru-RU" dirty="0"/>
          </a:p>
        </p:txBody>
      </p:sp>
      <p:pic>
        <p:nvPicPr>
          <p:cNvPr id="2050" name="Picture 2" descr="Пат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370" y="283292"/>
            <a:ext cx="4037284" cy="564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479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Они и их узнаваемые части или имитации могут быть включены в промышленный образец или средство индивидуализации в качестве неохраняемого элемента, если на это имеется согласие соответствующего компетентного государственного органа, органа международной или межправительственной организации.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О </a:t>
            </a:r>
            <a:r>
              <a:rPr lang="ru-RU" dirty="0">
                <a:effectLst/>
              </a:rPr>
              <a:t>ком идет речь?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45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официальные символы и </a:t>
            </a:r>
            <a:r>
              <a:rPr lang="ru-RU" dirty="0" smtClean="0">
                <a:effectLst/>
              </a:rPr>
              <a:t>названия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520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Исключительное право на данные объекты возникает непосредственно у изготовителя фонограммы или базы данных, вещательной организации, публикатора или лица, установившего режим конфиденциальности в отношении НЕГО.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О </a:t>
            </a:r>
            <a:r>
              <a:rPr lang="ru-RU" dirty="0">
                <a:effectLst/>
              </a:rPr>
              <a:t>ком идет речь?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9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 на ноу-хау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711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Кто по требованию прокурора принимает решение о прекращении деятельности организации (прекращения регистрации физического лица в качестве индивидуального предпринимателя) за неоднократное или грубое нарушение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исключительных </a:t>
            </a:r>
            <a:r>
              <a:rPr lang="ru-RU" dirty="0">
                <a:effectLst/>
              </a:rPr>
              <a:t>прав?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45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185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556" y="576147"/>
            <a:ext cx="8089322" cy="4783281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Аукцион</a:t>
            </a:r>
            <a:endParaRPr lang="ru-RU" sz="5400" dirty="0"/>
          </a:p>
        </p:txBody>
      </p:sp>
      <p:pic>
        <p:nvPicPr>
          <p:cNvPr id="4108" name="Picture 12" descr="Игровой аукцион Стратегиума - Розыгрыши лицензионных игр и Аукционы -  Strategium.ru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00" b="93200" l="1800" r="98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1" y="143850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0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На какой срок </a:t>
            </a:r>
            <a:r>
              <a:rPr lang="ru-RU" dirty="0" smtClean="0">
                <a:effectLst/>
              </a:rPr>
              <a:t>охраняется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авторство и имя автора?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3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бессорочно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391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8089322" cy="750848"/>
          </a:xfrm>
        </p:spPr>
        <p:txBody>
          <a:bodyPr/>
          <a:lstStyle/>
          <a:p>
            <a:r>
              <a:rPr lang="ru-RU" dirty="0" smtClean="0"/>
              <a:t>ТЕЛЕФОН</a:t>
            </a:r>
            <a:endParaRPr lang="ru-RU" dirty="0"/>
          </a:p>
        </p:txBody>
      </p:sp>
      <p:pic>
        <p:nvPicPr>
          <p:cNvPr id="1026" name="Picture 2" descr="Запатентовать телектрофон так и не удалос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012" y="1360450"/>
            <a:ext cx="53340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90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Через какой срок, считая с 1 января года, следующего за годом смерти автора произведения перестает действовать исключительное право?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989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70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60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Через </a:t>
            </a:r>
            <a:r>
              <a:rPr lang="ru-RU" dirty="0">
                <a:effectLst/>
              </a:rPr>
              <a:t>какой срок, считая с 1 января года, следующего за годом обнародования произведения, ранее перешедшего в общественное достояние, перестает действовать исключительное право?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979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25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919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3580" y="2683728"/>
            <a:ext cx="8089322" cy="594731"/>
          </a:xfrm>
        </p:spPr>
        <p:txBody>
          <a:bodyPr>
            <a:noAutofit/>
          </a:bodyPr>
          <a:lstStyle/>
          <a:p>
            <a:r>
              <a:rPr lang="ru-RU" sz="5400" dirty="0" smtClean="0"/>
              <a:t>Кот в мешке</a:t>
            </a:r>
            <a:endParaRPr lang="ru-RU" sz="5400" dirty="0"/>
          </a:p>
        </p:txBody>
      </p:sp>
      <p:pic>
        <p:nvPicPr>
          <p:cNvPr id="3" name="Picture 2" descr="Кот в мешке - Фотоконкурс - MySlo.ru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2" b="90741" l="15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57" y="609601"/>
            <a:ext cx="4926677" cy="576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Через какой срок, считая с 1 января года, следующего за годом, в котором осуществлены исполнение, запись фонограммы, сообщение радио- или телепередачи в эфир или по кабелю, перестает действовать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исключительное </a:t>
            </a:r>
            <a:r>
              <a:rPr lang="ru-RU" dirty="0">
                <a:effectLst/>
              </a:rPr>
              <a:t>право?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140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50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45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Оно дает правообладателю возможность использовать интеллектуальную собственность самому, а также по своему усмотрению разрешать иным лицам использование интеллектуальной собственности (то есть распоряжаться им) или запрещать такое использование.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О </a:t>
            </a:r>
            <a:r>
              <a:rPr lang="ru-RU" dirty="0">
                <a:effectLst/>
              </a:rPr>
              <a:t>каком виде права идет речь?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356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Исключительное право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691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К какой категории прав относятся произведения, программы для ЭВМ, базы данных?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661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932" y="609601"/>
            <a:ext cx="8552985" cy="4798740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</a:rPr>
              <a:t>Патент №2139818, опубликованный в октябре 1999 года, уже не действует, однако его и сейчас можно найти в архиве Роспатента. </a:t>
            </a:r>
            <a:r>
              <a:rPr lang="ru-RU" sz="2400" dirty="0" smtClean="0">
                <a:effectLst/>
              </a:rPr>
              <a:t>Его </a:t>
            </a:r>
            <a:r>
              <a:rPr lang="ru-RU" sz="2400" dirty="0">
                <a:effectLst/>
              </a:rPr>
              <a:t>описывали так: 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«</a:t>
            </a:r>
            <a:r>
              <a:rPr lang="ru-RU" sz="2400" dirty="0">
                <a:effectLst/>
              </a:rPr>
              <a:t>Стеклянный сосуд, в поперечном сечении имеющий границы наружной и внутренней стороны", и у этого сосуда "по крайней мере на границе наружной и/или внутренней стороны часть линии границы по крайней мере одного из поперечных сечений выполнена в виде фрагмента или комбинации фрагментов косого конического сечения прямого кругового конуса» 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>На </a:t>
            </a:r>
            <a:r>
              <a:rPr lang="ru-RU" sz="2400" dirty="0">
                <a:effectLst/>
              </a:rPr>
              <a:t>что был дан этот патент?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78804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Авторское право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40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Изобретения, полезные модели, промышленные образцы –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это </a:t>
            </a:r>
            <a:r>
              <a:rPr lang="ru-RU" dirty="0">
                <a:effectLst/>
              </a:rPr>
              <a:t>категории ???? права.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46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патентное </a:t>
            </a:r>
            <a:r>
              <a:rPr lang="ru-RU" dirty="0" smtClean="0">
                <a:effectLst/>
              </a:rPr>
              <a:t>право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82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Это право осуществить действие или дать согласие на осуществление действия, которое впервые делает произведение доступным для всеобщего сведения путем его опубликования, публичного показа, публичного исполнения, сообщения в эфир или по кабелю либо любым другим способом.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Про </a:t>
            </a:r>
            <a:r>
              <a:rPr lang="ru-RU" dirty="0">
                <a:effectLst/>
              </a:rPr>
              <a:t>какое право идет речь?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637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право на обнародование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01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Данное право означает, что не допускается без согласия автора внесение в его произведение изменений, сокращений и дополнений, снабжение произведения при его использовании иллюстрациями, предисловием, послесловием, комментариями или какими бы то ни было пояснениями. Про какое право идет речь?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066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право на неприкосновенность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144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56527" y="864166"/>
            <a:ext cx="8089322" cy="4783281"/>
          </a:xfrm>
        </p:spPr>
        <p:txBody>
          <a:bodyPr/>
          <a:lstStyle/>
          <a:p>
            <a:r>
              <a:rPr lang="ru-RU" dirty="0" smtClean="0"/>
              <a:t>Стеклянная бутылка</a:t>
            </a:r>
            <a:endParaRPr lang="ru-RU" dirty="0"/>
          </a:p>
        </p:txBody>
      </p:sp>
      <p:pic>
        <p:nvPicPr>
          <p:cNvPr id="2050" name="Picture 2" descr="Lenagold - Клипарт - Бутылки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883" y="817407"/>
            <a:ext cx="32385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927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556" y="576147"/>
            <a:ext cx="8089322" cy="4783281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Аукцион</a:t>
            </a:r>
            <a:endParaRPr lang="ru-RU" sz="5400" dirty="0"/>
          </a:p>
        </p:txBody>
      </p:sp>
      <p:pic>
        <p:nvPicPr>
          <p:cNvPr id="4108" name="Picture 12" descr="Игровой аукцион Стратегиума - Розыгрыши лицензионных игр и Аукционы -  Strategium.ru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00" b="93200" l="1800" r="98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1" y="143850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22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12" y="609601"/>
            <a:ext cx="8809463" cy="4783281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Их издатели иногда помещают на них вымышленные города или объекты, которые служат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«</a:t>
            </a:r>
            <a:r>
              <a:rPr lang="ru-RU" dirty="0" err="1">
                <a:effectLst/>
              </a:rPr>
              <a:t>копирайтовыми</a:t>
            </a:r>
            <a:r>
              <a:rPr lang="ru-RU" dirty="0">
                <a:effectLst/>
              </a:rPr>
              <a:t> ловушками».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Так </a:t>
            </a:r>
            <a:r>
              <a:rPr lang="ru-RU" dirty="0">
                <a:effectLst/>
              </a:rPr>
              <a:t>в 1920-х годах такой ловушкой стало местечко </a:t>
            </a:r>
            <a:r>
              <a:rPr lang="en-US" dirty="0" err="1">
                <a:effectLst/>
              </a:rPr>
              <a:t>Agloe</a:t>
            </a:r>
            <a:r>
              <a:rPr lang="ru-RU" dirty="0">
                <a:effectLst/>
              </a:rPr>
              <a:t> в штате Нью-Йорк, появившиеся на выпускаемом продукте компании </a:t>
            </a:r>
            <a:r>
              <a:rPr lang="en-US" dirty="0">
                <a:effectLst/>
              </a:rPr>
              <a:t>General Drafting Company</a:t>
            </a:r>
            <a:r>
              <a:rPr lang="ru-RU" dirty="0">
                <a:effectLst/>
              </a:rPr>
              <a:t>, однако через 5 лет объект стал реальным, там построили рыбацкий домик и назвали его </a:t>
            </a:r>
            <a:r>
              <a:rPr lang="en-US" dirty="0" err="1">
                <a:effectLst/>
              </a:rPr>
              <a:t>Agloe</a:t>
            </a:r>
            <a:r>
              <a:rPr lang="ru-RU" dirty="0">
                <a:effectLst/>
              </a:rPr>
              <a:t>.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Где </a:t>
            </a:r>
            <a:r>
              <a:rPr lang="ru-RU" dirty="0">
                <a:effectLst/>
              </a:rPr>
              <a:t>производители размещают такие ловушки?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9966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8089322" cy="1051931"/>
          </a:xfrm>
        </p:spPr>
        <p:txBody>
          <a:bodyPr/>
          <a:lstStyle/>
          <a:p>
            <a:r>
              <a:rPr lang="ru-RU" dirty="0" smtClean="0">
                <a:effectLst/>
              </a:rPr>
              <a:t>Географические карты</a:t>
            </a:r>
            <a:endParaRPr lang="ru-RU" dirty="0"/>
          </a:p>
        </p:txBody>
      </p:sp>
      <p:pic>
        <p:nvPicPr>
          <p:cNvPr id="3076" name="Picture 4" descr="Географические карты | УЧИТЕЛЬ ГЕОГРАФИИ МБОУ &quot;МОСКАЛЕНСКАЯ СОШ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0" y="1493089"/>
            <a:ext cx="5709423" cy="428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333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Другая 1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FFC000"/>
      </a:hlink>
      <a:folHlink>
        <a:srgbClr val="FF0000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536_TF89606788.potx" id="{0422A73D-09B3-4AFF-98F9-657B14CA0BFB}" vid="{31F66647-2139-4177-96FF-75EF34B23E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tf89606788 (1)</Template>
  <TotalTime>5177</TotalTime>
  <Words>775</Words>
  <Application>Microsoft Office PowerPoint</Application>
  <PresentationFormat>Экран (4:3)</PresentationFormat>
  <Paragraphs>88</Paragraphs>
  <Slides>56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2" baseType="lpstr">
      <vt:lpstr>Arial</vt:lpstr>
      <vt:lpstr>Arial Black</vt:lpstr>
      <vt:lpstr>Calibri</vt:lpstr>
      <vt:lpstr>Calibri Light</vt:lpstr>
      <vt:lpstr>Wingdings</vt:lpstr>
      <vt:lpstr>Небеса</vt:lpstr>
      <vt:lpstr>Интеллектуальная собственность</vt:lpstr>
      <vt:lpstr>Презентация PowerPoint</vt:lpstr>
      <vt:lpstr>Его первым изобрел Антонио Меуччи  в 1871 году.  Однако жадность изобретателя сыграла с ним злую шутку:  Меуччи отказался заплатить пошлину за патент в десять долларов.  А уже через 5 лет его запатентовал  Александр Белл,  на чем и  заработал огромные деньги.</vt:lpstr>
      <vt:lpstr>ТЕЛЕФОН</vt:lpstr>
      <vt:lpstr>Патент №2139818, опубликованный в октябре 1999 года, уже не действует, однако его и сейчас можно найти в архиве Роспатента. Его описывали так:  «Стеклянный сосуд, в поперечном сечении имеющий границы наружной и внутренней стороны", и у этого сосуда "по крайней мере на границе наружной и/или внутренней стороны часть линии границы по крайней мере одного из поперечных сечений выполнена в виде фрагмента или комбинации фрагментов косого конического сечения прямого кругового конуса»   На что был дан этот патент?</vt:lpstr>
      <vt:lpstr>Стеклянная бутылка</vt:lpstr>
      <vt:lpstr>Аукцион</vt:lpstr>
      <vt:lpstr>Их издатели иногда помещают на них вымышленные города или объекты, которые служат  «копирайтовыми ловушками».  Так в 1920-х годах такой ловушкой стало местечко Agloe в штате Нью-Йорк, появившиеся на выпускаемом продукте компании General Drafting Company, однако через 5 лет объект стал реальным, там построили рыбацкий домик и назвали его Agloe.  Где производители размещают такие ловушки?</vt:lpstr>
      <vt:lpstr>Географические карты</vt:lpstr>
      <vt:lpstr>Кто получил авторское право  на эту фотографию?</vt:lpstr>
      <vt:lpstr>Никто признано общественным достоянием</vt:lpstr>
      <vt:lpstr>В первые права на эту песню были зарегистрированы в 1935 году, а сейчас уже принадлежат компании Warner Music Group, которая зарабатывает на ней ежедневно 5 000$ в день. Ее можно исполнять в кругу семьи, но за «публичное исполнение с целью получения прибыли» придется отчислять приличные проценты.</vt:lpstr>
      <vt:lpstr>Happy birthday to you</vt:lpstr>
      <vt:lpstr>Кто является первоначальный обладателем права на результат интеллектуальной деятельности, созданный его творческим трудом?</vt:lpstr>
      <vt:lpstr>Автор</vt:lpstr>
      <vt:lpstr>Как называют автора изобретения, признанного таковым официальным государственным органом?</vt:lpstr>
      <vt:lpstr>Изобретатель</vt:lpstr>
      <vt:lpstr>Кто осуществляет передачу материала в сети или предоставляет возможность доступа к такому материалу, и не несет ответственность за нарушение интеллектуальных прав, произошедшее в результате этой передачи или доступа, при соблюдении определенных условий?</vt:lpstr>
      <vt:lpstr>Информационный посредник</vt:lpstr>
      <vt:lpstr>Кто осуществляет ведение дел с федеральным органом исполнительной власти по интеллектуальной собственности по поручению заявителей, правообладателей и иных заинтересованных граждан и юридических лиц, постоянно проживающих (для граждан) или имеющих место нахождения (для юридических лиц) в Российской Федерации и за ее пределами?</vt:lpstr>
      <vt:lpstr>Патентный поверенный</vt:lpstr>
      <vt:lpstr>Они создаются правообладателями и, на основании договора с ними, осуществляют управление переданными им правами. В этих целях ОНИ заключают с пользователями лицензионные договоры о предоставлении им прав, переданных им в управление правообладателями, на условиях простой (неисключительной) лицензии и собирает с пользователей вознаграждение за использование этих объектов.  Про кого идет речь?</vt:lpstr>
      <vt:lpstr>Организация  коллективного управления авторскими и смежными правами  (ОКУП)</vt:lpstr>
      <vt:lpstr>Кот в мешке</vt:lpstr>
      <vt:lpstr>Вместо чего правообладатель может потребовать выплаты компенсации: </vt:lpstr>
      <vt:lpstr>Возмещение убытков</vt:lpstr>
      <vt:lpstr>Кто является регулятором в сфере интеллектуальной собственности в России, но при этом не осуществляет функций выработки государственной политики в сфере интеллектуальной собственности, а также функций защиты интеллектуальной собственности?</vt:lpstr>
      <vt:lpstr>Федеральная служба по интеллектуальной собственности (Роспатент)</vt:lpstr>
      <vt:lpstr>Что можно получить, если идея будет выражена в виде технического решения или решения внешнего вида изделия, которые соответствуют установленным условиям патентоспособности?  К техническим решениям относятся изобретения и полезные модели. К решениям внешнего вида изделия относятся промышленные образцы.</vt:lpstr>
      <vt:lpstr>патент</vt:lpstr>
      <vt:lpstr>Они и их узнаваемые части или имитации могут быть включены в промышленный образец или средство индивидуализации в качестве неохраняемого элемента, если на это имеется согласие соответствующего компетентного государственного органа, органа международной или межправительственной организации.  О ком идет речь?</vt:lpstr>
      <vt:lpstr>официальные символы и названия</vt:lpstr>
      <vt:lpstr>Исключительное право на данные объекты возникает непосредственно у изготовителя фонограммы или базы данных, вещательной организации, публикатора или лица, установившего режим конфиденциальности в отношении НЕГО.  О ком идет речь?</vt:lpstr>
      <vt:lpstr>Право на ноу-хау</vt:lpstr>
      <vt:lpstr>Кто по требованию прокурора принимает решение о прекращении деятельности организации (прекращения регистрации физического лица в качестве индивидуального предпринимателя) за неоднократное или грубое нарушение  исключительных прав?</vt:lpstr>
      <vt:lpstr>суд</vt:lpstr>
      <vt:lpstr>Аукцион</vt:lpstr>
      <vt:lpstr>На какой срок охраняется  авторство и имя автора? </vt:lpstr>
      <vt:lpstr>бессорочно</vt:lpstr>
      <vt:lpstr>Через какой срок, считая с 1 января года, следующего за годом смерти автора произведения перестает действовать исключительное право?</vt:lpstr>
      <vt:lpstr>70 лет</vt:lpstr>
      <vt:lpstr>Через какой срок, считая с 1 января года, следующего за годом обнародования произведения, ранее перешедшего в общественное достояние, перестает действовать исключительное право?</vt:lpstr>
      <vt:lpstr>25 лет</vt:lpstr>
      <vt:lpstr>Кот в мешке</vt:lpstr>
      <vt:lpstr>Через какой срок, считая с 1 января года, следующего за годом, в котором осуществлены исполнение, запись фонограммы, сообщение радио- или телепередачи в эфир или по кабелю, перестает действовать  исключительное право?</vt:lpstr>
      <vt:lpstr>50 лет</vt:lpstr>
      <vt:lpstr>Оно дает правообладателю возможность использовать интеллектуальную собственность самому, а также по своему усмотрению разрешать иным лицам использование интеллектуальной собственности (то есть распоряжаться им) или запрещать такое использование.  О каком виде права идет речь?</vt:lpstr>
      <vt:lpstr>Исключительное право</vt:lpstr>
      <vt:lpstr>К какой категории прав относятся произведения, программы для ЭВМ, базы данных?</vt:lpstr>
      <vt:lpstr>Авторское право</vt:lpstr>
      <vt:lpstr>Изобретения, полезные модели, промышленные образцы –  это категории ???? права.</vt:lpstr>
      <vt:lpstr>патентное право</vt:lpstr>
      <vt:lpstr>Это право осуществить действие или дать согласие на осуществление действия, которое впервые делает произведение доступным для всеобщего сведения путем его опубликования, публичного показа, публичного исполнения, сообщения в эфир или по кабелю либо любым другим способом.  Про какое право идет речь?</vt:lpstr>
      <vt:lpstr>право на обнародование</vt:lpstr>
      <vt:lpstr>Данное право означает, что не допускается без согласия автора внесение в его произведение изменений, сокращений и дополнений, снабжение произведения при его использовании иллюстрациями, предисловием, послесловием, комментариями или какими бы то ни было пояснениями. Про какое право идет речь?</vt:lpstr>
      <vt:lpstr>право на неприкосновенность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собственность</dc:title>
  <dc:creator>Артем Пушпышев</dc:creator>
  <cp:lastModifiedBy>Артем Пушпышев</cp:lastModifiedBy>
  <cp:revision>26</cp:revision>
  <dcterms:created xsi:type="dcterms:W3CDTF">2020-07-25T17:20:10Z</dcterms:created>
  <dcterms:modified xsi:type="dcterms:W3CDTF">2020-07-29T12:47:28Z</dcterms:modified>
</cp:coreProperties>
</file>