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Светлый стиль 2 — акцент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0" d="100"/>
          <a:sy n="70" d="100"/>
        </p:scale>
        <p:origin x="130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7" name="Picture 2" descr="https://psv4.userapi.com/c856224/u90280998/docs/d15/5e3ae2db8cd4/Dizayn_bez_nazvania_16.png?extra=Jaq4vX_HkQ1mpjypc2zLPL31gAPkE3P6HlJQEOOssXgVuQSprnNyx8xqRmUSqBXgTRJZdquvzmL0OWLFsiMcJdu4XpRjwW8idgvxxGxr46qWG1Oao1Kw8AHvWq2NwZWMyvrK61Od8yZiEjfBPQ"/>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1" b="819"/>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dirty="0" smtClean="0"/>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6EA256CE-F063-4B80-A8A2-1CB65DF64373}" type="datetimeFigureOut">
              <a:rPr lang="ru-RU" smtClean="0"/>
              <a:t>29.07.2020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7D7FC7-B83F-4BE3-B5C5-8B247D06B80D}" type="slidenum">
              <a:rPr lang="ru-RU" smtClean="0"/>
              <a:t>‹#›</a:t>
            </a:fld>
            <a:endParaRPr lang="ru-RU"/>
          </a:p>
        </p:txBody>
      </p:sp>
    </p:spTree>
    <p:extLst>
      <p:ext uri="{BB962C8B-B14F-4D97-AF65-F5344CB8AC3E}">
        <p14:creationId xmlns:p14="http://schemas.microsoft.com/office/powerpoint/2010/main" val="742430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pic>
        <p:nvPicPr>
          <p:cNvPr id="2052" name="Picture 4" descr="https://psv4.userapi.com/c856224/u90280998/docs/d6/a789a95bf992/Dizayn_bez_nazvania_17.png?extra=irxFw1N6wlZKFf_90Ou8UACgit_PnwCzbZzO0Qigw5o3sOyXKCMmS_4Pl4RasomdJkUybevPas5AIyRqqtv8S1OqqAtGYNoEFatgwciSsDV44pyiLQ-aIeVuh6fq2KRAgMxYMdE_JjHzUHc_iQ"/>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1262" b="886"/>
          <a:stretch/>
        </p:blipFill>
        <p:spPr bwMode="auto">
          <a:xfrm>
            <a:off x="52138" y="0"/>
            <a:ext cx="12175957" cy="687501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838200" y="346520"/>
            <a:ext cx="10515600" cy="1325563"/>
          </a:xfrm>
        </p:spPr>
        <p:txBody>
          <a:bodyPr/>
          <a:lstStyle>
            <a:lvl1pPr algn="r">
              <a:defRPr/>
            </a:lvl1pPr>
          </a:lstStyle>
          <a:p>
            <a:r>
              <a:rPr lang="ru-RU" dirty="0" smtClean="0"/>
              <a:t>Образец заголовка</a:t>
            </a:r>
            <a:endParaRPr lang="en-US" dirty="0"/>
          </a:p>
        </p:txBody>
      </p:sp>
      <p:sp>
        <p:nvSpPr>
          <p:cNvPr id="4" name="Date Placeholder 3"/>
          <p:cNvSpPr>
            <a:spLocks noGrp="1"/>
          </p:cNvSpPr>
          <p:nvPr>
            <p:ph type="dt" sz="half" idx="10"/>
          </p:nvPr>
        </p:nvSpPr>
        <p:spPr/>
        <p:txBody>
          <a:bodyPr/>
          <a:lstStyle/>
          <a:p>
            <a:fld id="{6EA256CE-F063-4B80-A8A2-1CB65DF64373}" type="datetimeFigureOut">
              <a:rPr lang="ru-RU" smtClean="0"/>
              <a:t>29.07.2020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7D7FC7-B83F-4BE3-B5C5-8B247D06B80D}" type="slidenum">
              <a:rPr lang="ru-RU" smtClean="0"/>
              <a:t>‹#›</a:t>
            </a:fld>
            <a:endParaRPr lang="ru-RU"/>
          </a:p>
        </p:txBody>
      </p:sp>
      <p:sp>
        <p:nvSpPr>
          <p:cNvPr id="12" name="Content Placeholder 2"/>
          <p:cNvSpPr>
            <a:spLocks noGrp="1"/>
          </p:cNvSpPr>
          <p:nvPr>
            <p:ph sz="half" idx="1"/>
          </p:nvPr>
        </p:nvSpPr>
        <p:spPr>
          <a:xfrm>
            <a:off x="838200" y="1825625"/>
            <a:ext cx="10515600" cy="4351338"/>
          </a:xfrm>
        </p:spPr>
        <p:txBody>
          <a:bodyPr/>
          <a:lstStyle>
            <a:lvl1pPr marL="228600" indent="-228600">
              <a:buClr>
                <a:srgbClr val="C00000"/>
              </a:buClr>
              <a:buFontTx/>
              <a:buBlip>
                <a:blip r:embed="rId3"/>
              </a:buBlip>
              <a:defRPr/>
            </a:lvl1pPr>
            <a:lvl2pPr marL="685800" indent="-228600">
              <a:buClr>
                <a:srgbClr val="C00000"/>
              </a:buClr>
              <a:buFontTx/>
              <a:buBlip>
                <a:blip r:embed="rId3"/>
              </a:buBlip>
              <a:defRPr/>
            </a:lvl2pPr>
            <a:lvl3pPr marL="1143000" indent="-228600">
              <a:buClr>
                <a:srgbClr val="C00000"/>
              </a:buClr>
              <a:buFontTx/>
              <a:buBlip>
                <a:blip r:embed="rId3"/>
              </a:buBlip>
              <a:defRPr/>
            </a:lvl3pPr>
            <a:lvl4pPr marL="1600200" indent="-228600">
              <a:buClr>
                <a:srgbClr val="C00000"/>
              </a:buClr>
              <a:buFontTx/>
              <a:buBlip>
                <a:blip r:embed="rId3"/>
              </a:buBlip>
              <a:defRPr/>
            </a:lvl4pPr>
            <a:lvl5pPr marL="2057400" indent="-228600">
              <a:buClr>
                <a:srgbClr val="C00000"/>
              </a:buClr>
              <a:buFontTx/>
              <a:buBlip>
                <a:blip r:embed="rId3"/>
              </a:buBlip>
              <a:defRPr/>
            </a:lvl5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en-US" dirty="0"/>
          </a:p>
        </p:txBody>
      </p:sp>
    </p:spTree>
    <p:extLst>
      <p:ext uri="{BB962C8B-B14F-4D97-AF65-F5344CB8AC3E}">
        <p14:creationId xmlns:p14="http://schemas.microsoft.com/office/powerpoint/2010/main" val="1778501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для таблиц и схем">
    <p:spTree>
      <p:nvGrpSpPr>
        <p:cNvPr id="1" name=""/>
        <p:cNvGrpSpPr/>
        <p:nvPr/>
      </p:nvGrpSpPr>
      <p:grpSpPr>
        <a:xfrm>
          <a:off x="0" y="0"/>
          <a:ext cx="0" cy="0"/>
          <a:chOff x="0" y="0"/>
          <a:chExt cx="0" cy="0"/>
        </a:xfrm>
      </p:grpSpPr>
      <p:pic>
        <p:nvPicPr>
          <p:cNvPr id="2052" name="Picture 4" descr="https://psv4.userapi.com/c856224/u90280998/docs/d6/a789a95bf992/Dizayn_bez_nazvania_17.png?extra=irxFw1N6wlZKFf_90Ou8UACgit_PnwCzbZzO0Qigw5o3sOyXKCMmS_4Pl4RasomdJkUybevPas5AIyRqqtv8S1OqqAtGYNoEFatgwciSsDV44pyiLQ-aIeVuh6fq2KRAgMxYMdE_JjHzUHc_iQ"/>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1262" b="886"/>
          <a:stretch/>
        </p:blipFill>
        <p:spPr bwMode="auto">
          <a:xfrm>
            <a:off x="52138" y="0"/>
            <a:ext cx="12175957" cy="6875017"/>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userDrawn="1"/>
        </p:nvSpPr>
        <p:spPr>
          <a:xfrm>
            <a:off x="4363453" y="2390274"/>
            <a:ext cx="7864642" cy="446772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Title 1"/>
          <p:cNvSpPr>
            <a:spLocks noGrp="1"/>
          </p:cNvSpPr>
          <p:nvPr>
            <p:ph type="title"/>
          </p:nvPr>
        </p:nvSpPr>
        <p:spPr>
          <a:xfrm>
            <a:off x="838200" y="346520"/>
            <a:ext cx="10515600" cy="1325563"/>
          </a:xfrm>
        </p:spPr>
        <p:txBody>
          <a:bodyPr/>
          <a:lstStyle>
            <a:lvl1pPr algn="r">
              <a:defRPr/>
            </a:lvl1pPr>
          </a:lstStyle>
          <a:p>
            <a:r>
              <a:rPr lang="ru-RU" dirty="0" smtClean="0"/>
              <a:t>Образец заголовка</a:t>
            </a:r>
            <a:endParaRPr lang="en-US" dirty="0"/>
          </a:p>
        </p:txBody>
      </p:sp>
      <p:sp>
        <p:nvSpPr>
          <p:cNvPr id="4" name="Date Placeholder 3"/>
          <p:cNvSpPr>
            <a:spLocks noGrp="1"/>
          </p:cNvSpPr>
          <p:nvPr>
            <p:ph type="dt" sz="half" idx="10"/>
          </p:nvPr>
        </p:nvSpPr>
        <p:spPr/>
        <p:txBody>
          <a:bodyPr/>
          <a:lstStyle/>
          <a:p>
            <a:fld id="{6EA256CE-F063-4B80-A8A2-1CB65DF64373}" type="datetimeFigureOut">
              <a:rPr lang="ru-RU" smtClean="0"/>
              <a:t>29.07.2020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7D7FC7-B83F-4BE3-B5C5-8B247D06B80D}" type="slidenum">
              <a:rPr lang="ru-RU" smtClean="0"/>
              <a:t>‹#›</a:t>
            </a:fld>
            <a:endParaRPr lang="ru-RU"/>
          </a:p>
        </p:txBody>
      </p:sp>
    </p:spTree>
    <p:extLst>
      <p:ext uri="{BB962C8B-B14F-4D97-AF65-F5344CB8AC3E}">
        <p14:creationId xmlns:p14="http://schemas.microsoft.com/office/powerpoint/2010/main" val="3370550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Два объекта">
    <p:spTree>
      <p:nvGrpSpPr>
        <p:cNvPr id="1" name=""/>
        <p:cNvGrpSpPr/>
        <p:nvPr/>
      </p:nvGrpSpPr>
      <p:grpSpPr>
        <a:xfrm>
          <a:off x="0" y="0"/>
          <a:ext cx="0" cy="0"/>
          <a:chOff x="0" y="0"/>
          <a:chExt cx="0" cy="0"/>
        </a:xfrm>
      </p:grpSpPr>
      <p:pic>
        <p:nvPicPr>
          <p:cNvPr id="11" name="Picture 4" descr="https://psv4.userapi.com/c856224/u90280998/docs/d6/a789a95bf992/Dizayn_bez_nazvania_17.png?extra=irxFw1N6wlZKFf_90Ou8UACgit_PnwCzbZzO0Qigw5o3sOyXKCMmS_4Pl4RasomdJkUybevPas5AIyRqqtv8S1OqqAtGYNoEFatgwciSsDV44pyiLQ-aIeVuh6fq2KRAgMxYMdE_JjHzUHc_iQ"/>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1262" b="886"/>
          <a:stretch/>
        </p:blipFill>
        <p:spPr bwMode="auto">
          <a:xfrm>
            <a:off x="52138" y="0"/>
            <a:ext cx="12175957" cy="687501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lvl1pPr algn="r">
              <a:defRPr/>
            </a:lvl1pPr>
          </a:lstStyle>
          <a:p>
            <a:r>
              <a:rPr lang="ru-RU" dirty="0" smtClean="0"/>
              <a:t>Образец заголовка</a:t>
            </a:r>
            <a:endParaRPr lang="en-US" dirty="0"/>
          </a:p>
        </p:txBody>
      </p:sp>
      <p:sp>
        <p:nvSpPr>
          <p:cNvPr id="3" name="Content Placeholder 2"/>
          <p:cNvSpPr>
            <a:spLocks noGrp="1"/>
          </p:cNvSpPr>
          <p:nvPr>
            <p:ph sz="half" idx="1" hasCustomPrompt="1"/>
          </p:nvPr>
        </p:nvSpPr>
        <p:spPr>
          <a:xfrm>
            <a:off x="838200" y="1825625"/>
            <a:ext cx="5181600" cy="4351338"/>
          </a:xfrm>
        </p:spPr>
        <p:txBody>
          <a:bodyPr/>
          <a:lstStyle>
            <a:lvl1pPr marL="228600" indent="-228600">
              <a:buClr>
                <a:srgbClr val="C00000"/>
              </a:buClr>
              <a:buFontTx/>
              <a:buBlip>
                <a:blip r:embed="rId3"/>
              </a:buBlip>
              <a:defRPr/>
            </a:lvl1pPr>
            <a:lvl2pPr marL="685800" indent="-228600">
              <a:buClr>
                <a:srgbClr val="C00000"/>
              </a:buClr>
              <a:buFontTx/>
              <a:buBlip>
                <a:blip r:embed="rId3"/>
              </a:buBlip>
              <a:defRPr/>
            </a:lvl2pPr>
            <a:lvl3pPr marL="1143000" indent="-228600">
              <a:buClr>
                <a:srgbClr val="C00000"/>
              </a:buClr>
              <a:buFontTx/>
              <a:buBlip>
                <a:blip r:embed="rId3"/>
              </a:buBlip>
              <a:defRPr/>
            </a:lvl3pPr>
            <a:lvl4pPr marL="1600200" indent="-228600">
              <a:buClr>
                <a:srgbClr val="C00000"/>
              </a:buClr>
              <a:buFontTx/>
              <a:buBlip>
                <a:blip r:embed="rId3"/>
              </a:buBlip>
              <a:defRPr/>
            </a:lvl4pPr>
            <a:lvl5pPr marL="2057400" indent="-228600">
              <a:buClr>
                <a:srgbClr val="C00000"/>
              </a:buClr>
              <a:buFontTx/>
              <a:buBlip>
                <a:blip r:embed="rId3"/>
              </a:buBlip>
              <a:defRPr/>
            </a:lvl5pPr>
          </a:lstStyle>
          <a:p>
            <a:pPr lvl="0"/>
            <a:r>
              <a:rPr lang="ru-RU" dirty="0" smtClean="0"/>
              <a:t> Образец </a:t>
            </a:r>
            <a:r>
              <a:rPr lang="ru-RU" dirty="0" smtClean="0"/>
              <a:t>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en-US" dirty="0"/>
          </a:p>
        </p:txBody>
      </p:sp>
      <p:sp>
        <p:nvSpPr>
          <p:cNvPr id="5" name="Date Placeholder 4"/>
          <p:cNvSpPr>
            <a:spLocks noGrp="1"/>
          </p:cNvSpPr>
          <p:nvPr>
            <p:ph type="dt" sz="half" idx="10"/>
          </p:nvPr>
        </p:nvSpPr>
        <p:spPr/>
        <p:txBody>
          <a:bodyPr/>
          <a:lstStyle/>
          <a:p>
            <a:fld id="{6EA256CE-F063-4B80-A8A2-1CB65DF64373}" type="datetimeFigureOut">
              <a:rPr lang="ru-RU" smtClean="0"/>
              <a:t>29.07.2020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F7D7FC7-B83F-4BE3-B5C5-8B247D06B80D}" type="slidenum">
              <a:rPr lang="ru-RU" smtClean="0"/>
              <a:t>‹#›</a:t>
            </a:fld>
            <a:endParaRPr lang="ru-RU"/>
          </a:p>
        </p:txBody>
      </p:sp>
      <p:sp>
        <p:nvSpPr>
          <p:cNvPr id="9" name="Content Placeholder 2"/>
          <p:cNvSpPr>
            <a:spLocks noGrp="1"/>
          </p:cNvSpPr>
          <p:nvPr>
            <p:ph sz="half" idx="13" hasCustomPrompt="1"/>
          </p:nvPr>
        </p:nvSpPr>
        <p:spPr>
          <a:xfrm>
            <a:off x="6172200" y="1825625"/>
            <a:ext cx="5181600" cy="4351338"/>
          </a:xfrm>
        </p:spPr>
        <p:txBody>
          <a:bodyPr/>
          <a:lstStyle>
            <a:lvl1pPr marL="228600" indent="-228600">
              <a:buClr>
                <a:srgbClr val="C00000"/>
              </a:buClr>
              <a:buFontTx/>
              <a:buBlip>
                <a:blip r:embed="rId3"/>
              </a:buBlip>
              <a:defRPr/>
            </a:lvl1pPr>
            <a:lvl2pPr marL="685800" indent="-228600">
              <a:buClr>
                <a:srgbClr val="C00000"/>
              </a:buClr>
              <a:buFontTx/>
              <a:buBlip>
                <a:blip r:embed="rId3"/>
              </a:buBlip>
              <a:defRPr/>
            </a:lvl2pPr>
            <a:lvl3pPr marL="1143000" indent="-228600">
              <a:buClr>
                <a:srgbClr val="C00000"/>
              </a:buClr>
              <a:buFontTx/>
              <a:buBlip>
                <a:blip r:embed="rId3"/>
              </a:buBlip>
              <a:defRPr/>
            </a:lvl3pPr>
            <a:lvl4pPr marL="1600200" indent="-228600">
              <a:buClr>
                <a:srgbClr val="C00000"/>
              </a:buClr>
              <a:buFontTx/>
              <a:buBlip>
                <a:blip r:embed="rId3"/>
              </a:buBlip>
              <a:defRPr/>
            </a:lvl4pPr>
            <a:lvl5pPr marL="2057400" indent="-228600">
              <a:buClr>
                <a:srgbClr val="C00000"/>
              </a:buClr>
              <a:buFontTx/>
              <a:buBlip>
                <a:blip r:embed="rId3"/>
              </a:buBlip>
              <a:defRPr/>
            </a:lvl5pPr>
          </a:lstStyle>
          <a:p>
            <a:pPr lvl="0"/>
            <a:r>
              <a:rPr lang="ru-RU" dirty="0" smtClean="0"/>
              <a:t> Образец </a:t>
            </a:r>
            <a:r>
              <a:rPr lang="ru-RU" dirty="0" smtClean="0"/>
              <a:t>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en-US" dirty="0"/>
          </a:p>
        </p:txBody>
      </p:sp>
    </p:spTree>
    <p:extLst>
      <p:ext uri="{BB962C8B-B14F-4D97-AF65-F5344CB8AC3E}">
        <p14:creationId xmlns:p14="http://schemas.microsoft.com/office/powerpoint/2010/main" val="1845139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Сравнение">
    <p:spTree>
      <p:nvGrpSpPr>
        <p:cNvPr id="1" name=""/>
        <p:cNvGrpSpPr/>
        <p:nvPr/>
      </p:nvGrpSpPr>
      <p:grpSpPr>
        <a:xfrm>
          <a:off x="0" y="0"/>
          <a:ext cx="0" cy="0"/>
          <a:chOff x="0" y="0"/>
          <a:chExt cx="0" cy="0"/>
        </a:xfrm>
      </p:grpSpPr>
      <p:pic>
        <p:nvPicPr>
          <p:cNvPr id="13" name="Picture 4" descr="https://psv4.userapi.com/c856224/u90280998/docs/d6/a789a95bf992/Dizayn_bez_nazvania_17.png?extra=irxFw1N6wlZKFf_90Ou8UACgit_PnwCzbZzO0Qigw5o3sOyXKCMmS_4Pl4RasomdJkUybevPas5AIyRqqtv8S1OqqAtGYNoEFatgwciSsDV44pyiLQ-aIeVuh6fq2KRAgMxYMdE_JjHzUHc_iQ"/>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1262" b="886"/>
          <a:stretch/>
        </p:blipFill>
        <p:spPr bwMode="auto">
          <a:xfrm>
            <a:off x="52138" y="0"/>
            <a:ext cx="12175957" cy="687501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839788" y="365125"/>
            <a:ext cx="10515600" cy="1325563"/>
          </a:xfrm>
        </p:spPr>
        <p:txBody>
          <a:bodyPr/>
          <a:lstStyle>
            <a:lvl1pPr algn="r">
              <a:defRPr/>
            </a:lvl1pPr>
          </a:lstStyle>
          <a:p>
            <a:r>
              <a:rPr lang="ru-RU" dirty="0" smtClean="0"/>
              <a:t>Образец заголовка</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6EA256CE-F063-4B80-A8A2-1CB65DF64373}" type="datetimeFigureOut">
              <a:rPr lang="ru-RU" smtClean="0"/>
              <a:t>29.07.2020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F7D7FC7-B83F-4BE3-B5C5-8B247D06B80D}" type="slidenum">
              <a:rPr lang="ru-RU" smtClean="0"/>
              <a:t>‹#›</a:t>
            </a:fld>
            <a:endParaRPr lang="ru-RU"/>
          </a:p>
        </p:txBody>
      </p:sp>
      <p:sp>
        <p:nvSpPr>
          <p:cNvPr id="11" name="Content Placeholder 2"/>
          <p:cNvSpPr>
            <a:spLocks noGrp="1"/>
          </p:cNvSpPr>
          <p:nvPr>
            <p:ph sz="half" idx="13" hasCustomPrompt="1"/>
          </p:nvPr>
        </p:nvSpPr>
        <p:spPr>
          <a:xfrm>
            <a:off x="838200" y="2505075"/>
            <a:ext cx="5181600" cy="3671888"/>
          </a:xfrm>
        </p:spPr>
        <p:txBody>
          <a:bodyPr/>
          <a:lstStyle>
            <a:lvl1pPr marL="228600" indent="-228600">
              <a:buClr>
                <a:srgbClr val="C00000"/>
              </a:buClr>
              <a:buFontTx/>
              <a:buBlip>
                <a:blip r:embed="rId3"/>
              </a:buBlip>
              <a:defRPr/>
            </a:lvl1pPr>
            <a:lvl2pPr marL="685800" indent="-228600">
              <a:buClr>
                <a:srgbClr val="C00000"/>
              </a:buClr>
              <a:buFontTx/>
              <a:buBlip>
                <a:blip r:embed="rId3"/>
              </a:buBlip>
              <a:defRPr/>
            </a:lvl2pPr>
            <a:lvl3pPr marL="1143000" indent="-228600">
              <a:buClr>
                <a:srgbClr val="C00000"/>
              </a:buClr>
              <a:buFontTx/>
              <a:buBlip>
                <a:blip r:embed="rId3"/>
              </a:buBlip>
              <a:defRPr/>
            </a:lvl3pPr>
            <a:lvl4pPr marL="1600200" indent="-228600">
              <a:buClr>
                <a:srgbClr val="C00000"/>
              </a:buClr>
              <a:buFontTx/>
              <a:buBlip>
                <a:blip r:embed="rId3"/>
              </a:buBlip>
              <a:defRPr/>
            </a:lvl4pPr>
            <a:lvl5pPr marL="2057400" indent="-228600">
              <a:buClr>
                <a:srgbClr val="C00000"/>
              </a:buClr>
              <a:buFontTx/>
              <a:buBlip>
                <a:blip r:embed="rId3"/>
              </a:buBlip>
              <a:defRPr/>
            </a:lvl5pPr>
          </a:lstStyle>
          <a:p>
            <a:pPr lvl="0"/>
            <a:r>
              <a:rPr lang="ru-RU" dirty="0" smtClean="0"/>
              <a:t> Образец </a:t>
            </a:r>
            <a:r>
              <a:rPr lang="ru-RU" dirty="0" smtClean="0"/>
              <a:t>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en-US" dirty="0"/>
          </a:p>
        </p:txBody>
      </p:sp>
      <p:sp>
        <p:nvSpPr>
          <p:cNvPr id="12" name="Content Placeholder 2"/>
          <p:cNvSpPr>
            <a:spLocks noGrp="1"/>
          </p:cNvSpPr>
          <p:nvPr>
            <p:ph sz="half" idx="14" hasCustomPrompt="1"/>
          </p:nvPr>
        </p:nvSpPr>
        <p:spPr>
          <a:xfrm>
            <a:off x="6195562" y="2505075"/>
            <a:ext cx="5158238" cy="3697733"/>
          </a:xfrm>
        </p:spPr>
        <p:txBody>
          <a:bodyPr/>
          <a:lstStyle>
            <a:lvl1pPr marL="228600" indent="-228600">
              <a:buClr>
                <a:srgbClr val="C00000"/>
              </a:buClr>
              <a:buFontTx/>
              <a:buBlip>
                <a:blip r:embed="rId3"/>
              </a:buBlip>
              <a:defRPr/>
            </a:lvl1pPr>
            <a:lvl2pPr marL="685800" indent="-228600">
              <a:buClr>
                <a:srgbClr val="C00000"/>
              </a:buClr>
              <a:buFontTx/>
              <a:buBlip>
                <a:blip r:embed="rId3"/>
              </a:buBlip>
              <a:defRPr/>
            </a:lvl2pPr>
            <a:lvl3pPr marL="1143000" indent="-228600">
              <a:buClr>
                <a:srgbClr val="C00000"/>
              </a:buClr>
              <a:buFontTx/>
              <a:buBlip>
                <a:blip r:embed="rId3"/>
              </a:buBlip>
              <a:defRPr/>
            </a:lvl3pPr>
            <a:lvl4pPr marL="1600200" indent="-228600">
              <a:buClr>
                <a:srgbClr val="C00000"/>
              </a:buClr>
              <a:buFontTx/>
              <a:buBlip>
                <a:blip r:embed="rId3"/>
              </a:buBlip>
              <a:defRPr/>
            </a:lvl4pPr>
            <a:lvl5pPr marL="2057400" indent="-228600">
              <a:buClr>
                <a:srgbClr val="C00000"/>
              </a:buClr>
              <a:buFontTx/>
              <a:buBlip>
                <a:blip r:embed="rId3"/>
              </a:buBlip>
              <a:defRPr/>
            </a:lvl5pPr>
          </a:lstStyle>
          <a:p>
            <a:pPr lvl="0"/>
            <a:r>
              <a:rPr lang="ru-RU" dirty="0" smtClean="0"/>
              <a:t> Образец </a:t>
            </a:r>
            <a:r>
              <a:rPr lang="ru-RU" dirty="0" smtClean="0"/>
              <a:t>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en-US" dirty="0"/>
          </a:p>
        </p:txBody>
      </p:sp>
    </p:spTree>
    <p:extLst>
      <p:ext uri="{BB962C8B-B14F-4D97-AF65-F5344CB8AC3E}">
        <p14:creationId xmlns:p14="http://schemas.microsoft.com/office/powerpoint/2010/main" val="1519045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8" name="Picture 4" descr="https://psv4.userapi.com/c856224/u90280998/docs/d6/a789a95bf992/Dizayn_bez_nazvania_17.png?extra=irxFw1N6wlZKFf_90Ou8UACgit_PnwCzbZzO0Qigw5o3sOyXKCMmS_4Pl4RasomdJkUybevPas5AIyRqqtv8S1OqqAtGYNoEFatgwciSsDV44pyiLQ-aIeVuh6fq2KRAgMxYMdE_JjHzUHc_iQ"/>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1262" b="886"/>
          <a:stretch/>
        </p:blipFill>
        <p:spPr bwMode="auto">
          <a:xfrm>
            <a:off x="52138" y="0"/>
            <a:ext cx="12175957" cy="6875017"/>
          </a:xfrm>
          <a:prstGeom prst="rect">
            <a:avLst/>
          </a:prstGeom>
          <a:noFill/>
          <a:extLst>
            <a:ext uri="{909E8E84-426E-40DD-AFC4-6F175D3DCCD1}">
              <a14:hiddenFill xmlns:a14="http://schemas.microsoft.com/office/drawing/2010/main">
                <a:solidFill>
                  <a:srgbClr val="FFFFFF"/>
                </a:solidFill>
              </a14:hiddenFill>
            </a:ext>
          </a:extLst>
        </p:spPr>
      </p:pic>
      <p:sp>
        <p:nvSpPr>
          <p:cNvPr id="2" name="Date Placeholder 1"/>
          <p:cNvSpPr>
            <a:spLocks noGrp="1"/>
          </p:cNvSpPr>
          <p:nvPr>
            <p:ph type="dt" sz="half" idx="10"/>
          </p:nvPr>
        </p:nvSpPr>
        <p:spPr/>
        <p:txBody>
          <a:bodyPr/>
          <a:lstStyle/>
          <a:p>
            <a:fld id="{6EA256CE-F063-4B80-A8A2-1CB65DF64373}" type="datetimeFigureOut">
              <a:rPr lang="ru-RU" smtClean="0"/>
              <a:t>29.07.2020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F7D7FC7-B83F-4BE3-B5C5-8B247D06B80D}" type="slidenum">
              <a:rPr lang="ru-RU" smtClean="0"/>
              <a:t>‹#›</a:t>
            </a:fld>
            <a:endParaRPr lang="ru-RU"/>
          </a:p>
        </p:txBody>
      </p:sp>
    </p:spTree>
    <p:extLst>
      <p:ext uri="{BB962C8B-B14F-4D97-AF65-F5344CB8AC3E}">
        <p14:creationId xmlns:p14="http://schemas.microsoft.com/office/powerpoint/2010/main" val="1593139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Объект с подписью">
    <p:spTree>
      <p:nvGrpSpPr>
        <p:cNvPr id="1" name=""/>
        <p:cNvGrpSpPr/>
        <p:nvPr/>
      </p:nvGrpSpPr>
      <p:grpSpPr>
        <a:xfrm>
          <a:off x="0" y="0"/>
          <a:ext cx="0" cy="0"/>
          <a:chOff x="0" y="0"/>
          <a:chExt cx="0" cy="0"/>
        </a:xfrm>
      </p:grpSpPr>
      <p:pic>
        <p:nvPicPr>
          <p:cNvPr id="11" name="Picture 4" descr="https://psv4.userapi.com/c856224/u90280998/docs/d6/a789a95bf992/Dizayn_bez_nazvania_17.png?extra=irxFw1N6wlZKFf_90Ou8UACgit_PnwCzbZzO0Qigw5o3sOyXKCMmS_4Pl4RasomdJkUybevPas5AIyRqqtv8S1OqqAtGYNoEFatgwciSsDV44pyiLQ-aIeVuh6fq2KRAgMxYMdE_JjHzUHc_iQ"/>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1262" b="886"/>
          <a:stretch/>
        </p:blipFill>
        <p:spPr bwMode="auto">
          <a:xfrm>
            <a:off x="52138" y="0"/>
            <a:ext cx="12175957" cy="687501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6EA256CE-F063-4B80-A8A2-1CB65DF64373}" type="datetimeFigureOut">
              <a:rPr lang="ru-RU" smtClean="0"/>
              <a:t>29.07.2020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F7D7FC7-B83F-4BE3-B5C5-8B247D06B80D}" type="slidenum">
              <a:rPr lang="ru-RU" smtClean="0"/>
              <a:t>‹#›</a:t>
            </a:fld>
            <a:endParaRPr lang="ru-RU"/>
          </a:p>
        </p:txBody>
      </p:sp>
      <p:sp>
        <p:nvSpPr>
          <p:cNvPr id="12" name="Content Placeholder 2"/>
          <p:cNvSpPr>
            <a:spLocks noGrp="1"/>
          </p:cNvSpPr>
          <p:nvPr>
            <p:ph sz="half" idx="1"/>
          </p:nvPr>
        </p:nvSpPr>
        <p:spPr>
          <a:xfrm>
            <a:off x="5426242" y="978568"/>
            <a:ext cx="5927558" cy="4890420"/>
          </a:xfrm>
        </p:spPr>
        <p:txBody>
          <a:bodyPr/>
          <a:lstStyle>
            <a:lvl1pPr marL="228600" indent="-228600">
              <a:buClr>
                <a:srgbClr val="C00000"/>
              </a:buClr>
              <a:buFontTx/>
              <a:buBlip>
                <a:blip r:embed="rId3"/>
              </a:buBlip>
              <a:defRPr/>
            </a:lvl1pPr>
            <a:lvl2pPr marL="685800" indent="-228600">
              <a:buClr>
                <a:srgbClr val="C00000"/>
              </a:buClr>
              <a:buFontTx/>
              <a:buBlip>
                <a:blip r:embed="rId3"/>
              </a:buBlip>
              <a:defRPr/>
            </a:lvl2pPr>
            <a:lvl3pPr marL="1143000" indent="-228600">
              <a:buClr>
                <a:srgbClr val="C00000"/>
              </a:buClr>
              <a:buFontTx/>
              <a:buBlip>
                <a:blip r:embed="rId3"/>
              </a:buBlip>
              <a:defRPr/>
            </a:lvl3pPr>
            <a:lvl4pPr marL="1600200" indent="-228600">
              <a:buClr>
                <a:srgbClr val="C00000"/>
              </a:buClr>
              <a:buFontTx/>
              <a:buBlip>
                <a:blip r:embed="rId3"/>
              </a:buBlip>
              <a:defRPr/>
            </a:lvl4pPr>
            <a:lvl5pPr marL="2057400" indent="-228600">
              <a:buClr>
                <a:srgbClr val="C00000"/>
              </a:buClr>
              <a:buFontTx/>
              <a:buBlip>
                <a:blip r:embed="rId3"/>
              </a:buBlip>
              <a:defRPr/>
            </a:lvl5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en-US" dirty="0"/>
          </a:p>
        </p:txBody>
      </p:sp>
    </p:spTree>
    <p:extLst>
      <p:ext uri="{BB962C8B-B14F-4D97-AF65-F5344CB8AC3E}">
        <p14:creationId xmlns:p14="http://schemas.microsoft.com/office/powerpoint/2010/main" val="1256206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11" name="Picture 4" descr="https://psv4.userapi.com/c856224/u90280998/docs/d6/a789a95bf992/Dizayn_bez_nazvania_17.png?extra=irxFw1N6wlZKFf_90Ou8UACgit_PnwCzbZzO0Qigw5o3sOyXKCMmS_4Pl4RasomdJkUybevPas5AIyRqqtv8S1OqqAtGYNoEFatgwciSsDV44pyiLQ-aIeVuh6fq2KRAgMxYMdE_JjHzUHc_iQ"/>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1262" b="886"/>
          <a:stretch/>
        </p:blipFill>
        <p:spPr bwMode="auto">
          <a:xfrm>
            <a:off x="52138" y="0"/>
            <a:ext cx="12175957" cy="687501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6EA256CE-F063-4B80-A8A2-1CB65DF64373}" type="datetimeFigureOut">
              <a:rPr lang="ru-RU" smtClean="0"/>
              <a:t>29.07.2020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F7D7FC7-B83F-4BE3-B5C5-8B247D06B80D}" type="slidenum">
              <a:rPr lang="ru-RU" smtClean="0"/>
              <a:t>‹#›</a:t>
            </a:fld>
            <a:endParaRPr lang="ru-RU"/>
          </a:p>
        </p:txBody>
      </p:sp>
    </p:spTree>
    <p:extLst>
      <p:ext uri="{BB962C8B-B14F-4D97-AF65-F5344CB8AC3E}">
        <p14:creationId xmlns:p14="http://schemas.microsoft.com/office/powerpoint/2010/main" val="2065929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A256CE-F063-4B80-A8A2-1CB65DF64373}" type="datetimeFigureOut">
              <a:rPr lang="ru-RU" smtClean="0"/>
              <a:t>29.07.2020</a:t>
            </a:fld>
            <a:endParaRPr lang="ru-R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7D7FC7-B83F-4BE3-B5C5-8B247D06B80D}" type="slidenum">
              <a:rPr lang="ru-RU" smtClean="0"/>
              <a:t>‹#›</a:t>
            </a:fld>
            <a:endParaRPr lang="ru-RU"/>
          </a:p>
        </p:txBody>
      </p:sp>
    </p:spTree>
    <p:extLst>
      <p:ext uri="{BB962C8B-B14F-4D97-AF65-F5344CB8AC3E}">
        <p14:creationId xmlns:p14="http://schemas.microsoft.com/office/powerpoint/2010/main" val="3338084516"/>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80" r:id="rId3"/>
    <p:sldLayoutId id="2147483674" r:id="rId4"/>
    <p:sldLayoutId id="2147483675" r:id="rId5"/>
    <p:sldLayoutId id="2147483677" r:id="rId6"/>
    <p:sldLayoutId id="2147483678" r:id="rId7"/>
    <p:sldLayoutId id="2147483679"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82137" y="1122362"/>
            <a:ext cx="11518711" cy="2985613"/>
          </a:xfrm>
        </p:spPr>
        <p:txBody>
          <a:bodyPr>
            <a:normAutofit/>
          </a:bodyPr>
          <a:lstStyle/>
          <a:p>
            <a:r>
              <a:rPr lang="ru-RU" dirty="0" smtClean="0"/>
              <a:t>Что такое </a:t>
            </a:r>
            <a:br>
              <a:rPr lang="ru-RU" dirty="0" smtClean="0"/>
            </a:br>
            <a:r>
              <a:rPr lang="ru-RU" dirty="0" smtClean="0"/>
              <a:t>интеллектуальная собственность </a:t>
            </a:r>
            <a:br>
              <a:rPr lang="ru-RU" dirty="0" smtClean="0"/>
            </a:br>
            <a:r>
              <a:rPr lang="ru-RU" dirty="0" smtClean="0"/>
              <a:t>и с чем ее едят?</a:t>
            </a:r>
            <a:endParaRPr lang="ru-RU" dirty="0"/>
          </a:p>
        </p:txBody>
      </p:sp>
      <p:sp>
        <p:nvSpPr>
          <p:cNvPr id="3" name="Подзаголовок 2"/>
          <p:cNvSpPr>
            <a:spLocks noGrp="1"/>
          </p:cNvSpPr>
          <p:nvPr>
            <p:ph type="subTitle" idx="1"/>
          </p:nvPr>
        </p:nvSpPr>
        <p:spPr>
          <a:xfrm>
            <a:off x="10317707" y="5786650"/>
            <a:ext cx="2033515" cy="2840926"/>
          </a:xfrm>
        </p:spPr>
        <p:txBody>
          <a:bodyPr/>
          <a:lstStyle/>
          <a:p>
            <a:r>
              <a:rPr lang="ru-RU" dirty="0" smtClean="0">
                <a:solidFill>
                  <a:schemeClr val="bg1"/>
                </a:solidFill>
              </a:rPr>
              <a:t>Автор </a:t>
            </a:r>
            <a:r>
              <a:rPr lang="ru-RU" dirty="0" err="1" smtClean="0">
                <a:solidFill>
                  <a:schemeClr val="bg1"/>
                </a:solidFill>
              </a:rPr>
              <a:t>Пушпышева</a:t>
            </a:r>
            <a:r>
              <a:rPr lang="ru-RU" dirty="0" smtClean="0">
                <a:solidFill>
                  <a:schemeClr val="bg1"/>
                </a:solidFill>
              </a:rPr>
              <a:t> </a:t>
            </a:r>
            <a:r>
              <a:rPr lang="ru-RU" dirty="0" err="1" smtClean="0">
                <a:solidFill>
                  <a:schemeClr val="bg1"/>
                </a:solidFill>
              </a:rPr>
              <a:t>Мариэль</a:t>
            </a:r>
            <a:endParaRPr lang="ru-RU" dirty="0">
              <a:solidFill>
                <a:schemeClr val="bg1"/>
              </a:solidFill>
            </a:endParaRPr>
          </a:p>
        </p:txBody>
      </p:sp>
    </p:spTree>
    <p:extLst>
      <p:ext uri="{BB962C8B-B14F-4D97-AF65-F5344CB8AC3E}">
        <p14:creationId xmlns:p14="http://schemas.microsoft.com/office/powerpoint/2010/main" val="18101535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latin typeface="Times New Roman" panose="02020603050405020304" pitchFamily="18" charset="0"/>
                <a:ea typeface="Times New Roman" panose="02020603050405020304" pitchFamily="18" charset="0"/>
                <a:cs typeface="Times New Roman" panose="02020603050405020304" pitchFamily="18" charset="0"/>
              </a:rPr>
              <a:t>Патентный поверенный</a:t>
            </a:r>
            <a:endParaRPr lang="ru-RU" dirty="0"/>
          </a:p>
        </p:txBody>
      </p:sp>
      <p:sp>
        <p:nvSpPr>
          <p:cNvPr id="3" name="Объект 2"/>
          <p:cNvSpPr>
            <a:spLocks noGrp="1"/>
          </p:cNvSpPr>
          <p:nvPr>
            <p:ph sz="half" idx="1"/>
          </p:nvPr>
        </p:nvSpPr>
        <p:spPr>
          <a:xfrm>
            <a:off x="838200" y="1428583"/>
            <a:ext cx="10515600" cy="2337301"/>
          </a:xfrm>
        </p:spPr>
        <p:txBody>
          <a:bodyPr>
            <a:normAutofit/>
          </a:bodyPr>
          <a:lstStyle/>
          <a:p>
            <a:pPr marL="0" indent="0" algn="just">
              <a:lnSpc>
                <a:spcPct val="85000"/>
              </a:lnSpc>
              <a:buNone/>
            </a:pPr>
            <a:r>
              <a:rPr lang="ru-RU" dirty="0" smtClean="0">
                <a:latin typeface="Times New Roman" panose="02020603050405020304" pitchFamily="18" charset="0"/>
                <a:ea typeface="Times New Roman" panose="02020603050405020304" pitchFamily="18" charset="0"/>
                <a:cs typeface="Times New Roman" panose="02020603050405020304" pitchFamily="18" charset="0"/>
              </a:rPr>
              <a:t>Осуществляет </a:t>
            </a:r>
            <a:r>
              <a:rPr lang="ru-RU" dirty="0">
                <a:latin typeface="Times New Roman" panose="02020603050405020304" pitchFamily="18" charset="0"/>
                <a:ea typeface="Times New Roman" panose="02020603050405020304" pitchFamily="18" charset="0"/>
                <a:cs typeface="Times New Roman" panose="02020603050405020304" pitchFamily="18" charset="0"/>
              </a:rPr>
              <a:t>ведение дел с федеральным органом исполнительной власти по интеллектуальной собственности по поручению заявителей, правообладателей и иных заинтересованных граждан и юридических лиц, постоянно проживающих (для граждан) или имеющих место нахождения (для юридических лиц) в </a:t>
            </a:r>
            <a:r>
              <a:rPr lang="ru-RU" dirty="0" smtClean="0">
                <a:latin typeface="Times New Roman" panose="02020603050405020304" pitchFamily="18" charset="0"/>
                <a:ea typeface="Times New Roman" panose="02020603050405020304" pitchFamily="18" charset="0"/>
                <a:cs typeface="Times New Roman" panose="02020603050405020304" pitchFamily="18" charset="0"/>
              </a:rPr>
              <a:t>РФ и </a:t>
            </a:r>
            <a:r>
              <a:rPr lang="ru-RU" dirty="0">
                <a:latin typeface="Times New Roman" panose="02020603050405020304" pitchFamily="18" charset="0"/>
                <a:ea typeface="Times New Roman" panose="02020603050405020304" pitchFamily="18" charset="0"/>
                <a:cs typeface="Times New Roman" panose="02020603050405020304" pitchFamily="18" charset="0"/>
              </a:rPr>
              <a:t>за ее пределами. </a:t>
            </a:r>
          </a:p>
        </p:txBody>
      </p:sp>
      <p:sp>
        <p:nvSpPr>
          <p:cNvPr id="5" name="Объект 2"/>
          <p:cNvSpPr txBox="1">
            <a:spLocks/>
          </p:cNvSpPr>
          <p:nvPr/>
        </p:nvSpPr>
        <p:spPr>
          <a:xfrm>
            <a:off x="44116" y="3765884"/>
            <a:ext cx="10535652"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C00000"/>
              </a:buClr>
              <a:buFontTx/>
              <a:buBlip>
                <a:blip r:embed="rId2"/>
              </a:buBlip>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C00000"/>
              </a:buClr>
              <a:buFontTx/>
              <a:buBlip>
                <a:blip r:embed="rId2"/>
              </a:buBlip>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C00000"/>
              </a:buClr>
              <a:buFontTx/>
              <a:buBlip>
                <a:blip r:embed="rId2"/>
              </a:buBlip>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C00000"/>
              </a:buClr>
              <a:buFontTx/>
              <a:buBlip>
                <a:blip r:embed="rId2"/>
              </a:buBlip>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C00000"/>
              </a:buClr>
              <a:buFontTx/>
              <a:buBlip>
                <a:blip r:embed="rId2"/>
              </a:buBlip>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75000"/>
              </a:lnSpc>
              <a:buFontTx/>
              <a:buNone/>
            </a:pPr>
            <a:r>
              <a:rPr lang="ru-RU" dirty="0" smtClean="0">
                <a:latin typeface="Times New Roman" panose="02020603050405020304" pitchFamily="18" charset="0"/>
                <a:ea typeface="Times New Roman" panose="02020603050405020304" pitchFamily="18" charset="0"/>
                <a:cs typeface="Times New Roman" panose="02020603050405020304" pitchFamily="18" charset="0"/>
              </a:rPr>
              <a:t>Граждане, постоянно проживающие за пределами территории РФ, и иностранные юридические лица ведут дела с федеральным органом исполнительной власти по интеллектуальной собственности </a:t>
            </a:r>
            <a:r>
              <a:rPr lang="ru-RU" b="1" dirty="0" smtClean="0">
                <a:latin typeface="Times New Roman" panose="02020603050405020304" pitchFamily="18" charset="0"/>
                <a:ea typeface="Times New Roman" panose="02020603050405020304" pitchFamily="18" charset="0"/>
                <a:cs typeface="Times New Roman" panose="02020603050405020304" pitchFamily="18" charset="0"/>
              </a:rPr>
              <a:t>через патентных поверенных</a:t>
            </a:r>
            <a:r>
              <a:rPr lang="ru-RU" dirty="0" smtClean="0">
                <a:latin typeface="Times New Roman" panose="02020603050405020304" pitchFamily="18" charset="0"/>
                <a:ea typeface="Times New Roman" panose="02020603050405020304" pitchFamily="18" charset="0"/>
                <a:cs typeface="Times New Roman" panose="02020603050405020304" pitchFamily="18" charset="0"/>
              </a:rPr>
              <a:t>, зарегистрированных в указанном федеральном органе, </a:t>
            </a:r>
            <a:r>
              <a:rPr lang="ru-RU" b="1" dirty="0" smtClean="0">
                <a:latin typeface="Times New Roman" panose="02020603050405020304" pitchFamily="18" charset="0"/>
                <a:ea typeface="Times New Roman" panose="02020603050405020304" pitchFamily="18" charset="0"/>
                <a:cs typeface="Times New Roman" panose="02020603050405020304" pitchFamily="18" charset="0"/>
              </a:rPr>
              <a:t>если международным договором Российской Федерации не предусмотрено иное</a:t>
            </a:r>
            <a:endParaRPr lang="ru-RU" b="1" dirty="0"/>
          </a:p>
        </p:txBody>
      </p:sp>
    </p:spTree>
    <p:extLst>
      <p:ext uri="{BB962C8B-B14F-4D97-AF65-F5344CB8AC3E}">
        <p14:creationId xmlns:p14="http://schemas.microsoft.com/office/powerpoint/2010/main" val="537784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r>
              <a:rPr lang="ru-RU" dirty="0" smtClean="0"/>
              <a:t>Права</a:t>
            </a:r>
            <a:endParaRPr lang="ru-RU" dirty="0"/>
          </a:p>
        </p:txBody>
      </p:sp>
      <p:cxnSp>
        <p:nvCxnSpPr>
          <p:cNvPr id="7" name="Прямая соединительная линия 6"/>
          <p:cNvCxnSpPr/>
          <p:nvPr/>
        </p:nvCxnSpPr>
        <p:spPr>
          <a:xfrm flipH="1">
            <a:off x="6096000" y="1823175"/>
            <a:ext cx="1" cy="46121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Прямая соединительная линия 7"/>
          <p:cNvCxnSpPr/>
          <p:nvPr/>
        </p:nvCxnSpPr>
        <p:spPr>
          <a:xfrm flipV="1">
            <a:off x="604837" y="6248418"/>
            <a:ext cx="245896" cy="2605"/>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0" name="Прямоугольник 9"/>
          <p:cNvSpPr/>
          <p:nvPr/>
        </p:nvSpPr>
        <p:spPr>
          <a:xfrm>
            <a:off x="1985211" y="1363579"/>
            <a:ext cx="8013031" cy="481263"/>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smtClean="0">
                <a:solidFill>
                  <a:schemeClr val="tx1"/>
                </a:solidFill>
                <a:latin typeface="+mj-lt"/>
              </a:rPr>
              <a:t>Интеллектуальное право</a:t>
            </a:r>
            <a:endParaRPr lang="ru-RU" sz="2400" dirty="0">
              <a:solidFill>
                <a:schemeClr val="tx1"/>
              </a:solidFill>
              <a:latin typeface="+mj-lt"/>
            </a:endParaRPr>
          </a:p>
        </p:txBody>
      </p:sp>
      <p:sp>
        <p:nvSpPr>
          <p:cNvPr id="14" name="Прямоугольник 13"/>
          <p:cNvSpPr/>
          <p:nvPr/>
        </p:nvSpPr>
        <p:spPr>
          <a:xfrm>
            <a:off x="8407065" y="2304151"/>
            <a:ext cx="3152274" cy="679681"/>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dirty="0" smtClean="0">
                <a:solidFill>
                  <a:schemeClr val="tx1"/>
                </a:solidFill>
                <a:latin typeface="+mj-lt"/>
              </a:rPr>
              <a:t>Иные права</a:t>
            </a:r>
            <a:endParaRPr lang="ru-RU" sz="2000" dirty="0">
              <a:solidFill>
                <a:schemeClr val="tx1"/>
              </a:solidFill>
              <a:latin typeface="+mj-lt"/>
            </a:endParaRPr>
          </a:p>
        </p:txBody>
      </p:sp>
      <p:cxnSp>
        <p:nvCxnSpPr>
          <p:cNvPr id="17" name="Прямая соединительная линия 16"/>
          <p:cNvCxnSpPr/>
          <p:nvPr/>
        </p:nvCxnSpPr>
        <p:spPr>
          <a:xfrm flipH="1">
            <a:off x="602871" y="3006969"/>
            <a:ext cx="18260" cy="325987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flipH="1">
            <a:off x="3102083" y="1842941"/>
            <a:ext cx="1" cy="46121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Прямая соединительная линия 18"/>
          <p:cNvCxnSpPr/>
          <p:nvPr/>
        </p:nvCxnSpPr>
        <p:spPr>
          <a:xfrm flipH="1">
            <a:off x="8887326" y="1817062"/>
            <a:ext cx="1" cy="46121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2" name="Прямоугольник 21"/>
          <p:cNvSpPr/>
          <p:nvPr/>
        </p:nvSpPr>
        <p:spPr>
          <a:xfrm>
            <a:off x="4517857" y="2304151"/>
            <a:ext cx="3152274" cy="679681"/>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dirty="0" smtClean="0">
                <a:solidFill>
                  <a:schemeClr val="tx1"/>
                </a:solidFill>
                <a:latin typeface="+mj-lt"/>
              </a:rPr>
              <a:t>Исключительное право</a:t>
            </a:r>
            <a:endParaRPr lang="ru-RU" sz="2000" dirty="0">
              <a:solidFill>
                <a:schemeClr val="tx1"/>
              </a:solidFill>
              <a:latin typeface="+mj-lt"/>
            </a:endParaRPr>
          </a:p>
        </p:txBody>
      </p:sp>
      <p:sp>
        <p:nvSpPr>
          <p:cNvPr id="23" name="Прямоугольник 22"/>
          <p:cNvSpPr/>
          <p:nvPr/>
        </p:nvSpPr>
        <p:spPr>
          <a:xfrm>
            <a:off x="838200" y="3163184"/>
            <a:ext cx="2823792" cy="465071"/>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mj-lt"/>
              </a:rPr>
              <a:t>Право на авторство</a:t>
            </a:r>
            <a:endParaRPr lang="ru-RU" sz="1600" dirty="0">
              <a:solidFill>
                <a:schemeClr val="tx1"/>
              </a:solidFill>
              <a:latin typeface="+mj-lt"/>
            </a:endParaRPr>
          </a:p>
        </p:txBody>
      </p:sp>
      <p:sp>
        <p:nvSpPr>
          <p:cNvPr id="24" name="Прямоугольник 23"/>
          <p:cNvSpPr/>
          <p:nvPr/>
        </p:nvSpPr>
        <p:spPr>
          <a:xfrm>
            <a:off x="509717" y="2304151"/>
            <a:ext cx="3152274" cy="679681"/>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dirty="0" smtClean="0">
                <a:solidFill>
                  <a:schemeClr val="tx1"/>
                </a:solidFill>
                <a:latin typeface="+mj-lt"/>
              </a:rPr>
              <a:t>Личные неимущественные права</a:t>
            </a:r>
            <a:endParaRPr lang="ru-RU" sz="2000" dirty="0">
              <a:solidFill>
                <a:schemeClr val="tx1"/>
              </a:solidFill>
              <a:latin typeface="+mj-lt"/>
            </a:endParaRPr>
          </a:p>
        </p:txBody>
      </p:sp>
      <p:sp>
        <p:nvSpPr>
          <p:cNvPr id="29" name="Прямоугольник 28"/>
          <p:cNvSpPr/>
          <p:nvPr/>
        </p:nvSpPr>
        <p:spPr>
          <a:xfrm>
            <a:off x="841074" y="3807607"/>
            <a:ext cx="2820918" cy="465071"/>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mj-lt"/>
              </a:rPr>
              <a:t>Право на имя</a:t>
            </a:r>
            <a:endParaRPr lang="ru-RU" sz="1600" dirty="0">
              <a:solidFill>
                <a:schemeClr val="tx1"/>
              </a:solidFill>
              <a:latin typeface="+mj-lt"/>
            </a:endParaRPr>
          </a:p>
        </p:txBody>
      </p:sp>
      <p:sp>
        <p:nvSpPr>
          <p:cNvPr id="30" name="Прямоугольник 29"/>
          <p:cNvSpPr/>
          <p:nvPr/>
        </p:nvSpPr>
        <p:spPr>
          <a:xfrm>
            <a:off x="838198" y="4454214"/>
            <a:ext cx="2823793" cy="754134"/>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mj-lt"/>
              </a:rPr>
              <a:t>Право на неприкосновенность произведения</a:t>
            </a:r>
            <a:endParaRPr lang="ru-RU" sz="1600" dirty="0">
              <a:solidFill>
                <a:schemeClr val="tx1"/>
              </a:solidFill>
              <a:latin typeface="+mj-lt"/>
            </a:endParaRPr>
          </a:p>
        </p:txBody>
      </p:sp>
      <p:sp>
        <p:nvSpPr>
          <p:cNvPr id="31" name="Прямоугольник 30"/>
          <p:cNvSpPr/>
          <p:nvPr/>
        </p:nvSpPr>
        <p:spPr>
          <a:xfrm>
            <a:off x="850734" y="5389884"/>
            <a:ext cx="2811258" cy="465071"/>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mj-lt"/>
              </a:rPr>
              <a:t>Право на обнародование</a:t>
            </a:r>
            <a:endParaRPr lang="ru-RU" sz="1600" dirty="0">
              <a:solidFill>
                <a:schemeClr val="tx1"/>
              </a:solidFill>
              <a:latin typeface="+mj-lt"/>
            </a:endParaRPr>
          </a:p>
        </p:txBody>
      </p:sp>
      <p:sp>
        <p:nvSpPr>
          <p:cNvPr id="32" name="Прямоугольник 31"/>
          <p:cNvSpPr/>
          <p:nvPr/>
        </p:nvSpPr>
        <p:spPr>
          <a:xfrm>
            <a:off x="850734" y="6034307"/>
            <a:ext cx="2811258" cy="465071"/>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mj-lt"/>
              </a:rPr>
              <a:t>Другие права</a:t>
            </a:r>
            <a:endParaRPr lang="ru-RU" sz="1600" dirty="0">
              <a:solidFill>
                <a:schemeClr val="tx1"/>
              </a:solidFill>
              <a:latin typeface="+mj-lt"/>
            </a:endParaRPr>
          </a:p>
        </p:txBody>
      </p:sp>
      <p:cxnSp>
        <p:nvCxnSpPr>
          <p:cNvPr id="36" name="Прямая соединительная линия 35"/>
          <p:cNvCxnSpPr/>
          <p:nvPr/>
        </p:nvCxnSpPr>
        <p:spPr>
          <a:xfrm flipV="1">
            <a:off x="610891" y="5654507"/>
            <a:ext cx="245896" cy="260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8" name="Прямая соединительная линия 37"/>
          <p:cNvCxnSpPr/>
          <p:nvPr/>
        </p:nvCxnSpPr>
        <p:spPr>
          <a:xfrm flipV="1">
            <a:off x="606716" y="4714295"/>
            <a:ext cx="245896" cy="260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0" name="Прямая соединительная линия 39"/>
          <p:cNvCxnSpPr/>
          <p:nvPr/>
        </p:nvCxnSpPr>
        <p:spPr>
          <a:xfrm flipV="1">
            <a:off x="592301" y="4051557"/>
            <a:ext cx="245896" cy="260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1" name="Прямая соединительная линия 40"/>
          <p:cNvCxnSpPr/>
          <p:nvPr/>
        </p:nvCxnSpPr>
        <p:spPr>
          <a:xfrm flipV="1">
            <a:off x="604837" y="3411539"/>
            <a:ext cx="245896" cy="2605"/>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2" name="Прямоугольник 41"/>
          <p:cNvSpPr/>
          <p:nvPr/>
        </p:nvSpPr>
        <p:spPr>
          <a:xfrm>
            <a:off x="8887326" y="3176398"/>
            <a:ext cx="2672013" cy="465071"/>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mj-lt"/>
              </a:rPr>
              <a:t>Право доступа</a:t>
            </a:r>
            <a:endParaRPr lang="ru-RU" sz="1600" dirty="0">
              <a:solidFill>
                <a:schemeClr val="tx1"/>
              </a:solidFill>
              <a:latin typeface="+mj-lt"/>
            </a:endParaRPr>
          </a:p>
        </p:txBody>
      </p:sp>
      <p:cxnSp>
        <p:nvCxnSpPr>
          <p:cNvPr id="43" name="Прямая соединительная линия 42"/>
          <p:cNvCxnSpPr/>
          <p:nvPr/>
        </p:nvCxnSpPr>
        <p:spPr>
          <a:xfrm>
            <a:off x="8621881" y="2994098"/>
            <a:ext cx="11528" cy="1675797"/>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4" name="Прямая соединительная линия 43"/>
          <p:cNvCxnSpPr/>
          <p:nvPr/>
        </p:nvCxnSpPr>
        <p:spPr>
          <a:xfrm flipV="1">
            <a:off x="8622495" y="3406329"/>
            <a:ext cx="245896" cy="2605"/>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5" name="Прямоугольник 44"/>
          <p:cNvSpPr/>
          <p:nvPr/>
        </p:nvSpPr>
        <p:spPr>
          <a:xfrm>
            <a:off x="8887325" y="4454213"/>
            <a:ext cx="2672013" cy="465071"/>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mj-lt"/>
              </a:rPr>
              <a:t>Другие права</a:t>
            </a:r>
            <a:endParaRPr lang="ru-RU" sz="1600" dirty="0">
              <a:solidFill>
                <a:schemeClr val="tx1"/>
              </a:solidFill>
              <a:latin typeface="+mj-lt"/>
            </a:endParaRPr>
          </a:p>
        </p:txBody>
      </p:sp>
      <p:sp>
        <p:nvSpPr>
          <p:cNvPr id="46" name="Прямоугольник 45"/>
          <p:cNvSpPr/>
          <p:nvPr/>
        </p:nvSpPr>
        <p:spPr>
          <a:xfrm>
            <a:off x="8887326" y="3807607"/>
            <a:ext cx="2672013" cy="465071"/>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mj-lt"/>
              </a:rPr>
              <a:t>Право следования</a:t>
            </a:r>
            <a:endParaRPr lang="ru-RU" sz="1600" dirty="0">
              <a:solidFill>
                <a:schemeClr val="tx1"/>
              </a:solidFill>
              <a:latin typeface="+mj-lt"/>
            </a:endParaRPr>
          </a:p>
        </p:txBody>
      </p:sp>
      <p:cxnSp>
        <p:nvCxnSpPr>
          <p:cNvPr id="47" name="Прямая соединительная линия 46"/>
          <p:cNvCxnSpPr/>
          <p:nvPr/>
        </p:nvCxnSpPr>
        <p:spPr>
          <a:xfrm flipV="1">
            <a:off x="8641429" y="4051557"/>
            <a:ext cx="245896" cy="260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8" name="Прямая соединительная линия 47"/>
          <p:cNvCxnSpPr/>
          <p:nvPr/>
        </p:nvCxnSpPr>
        <p:spPr>
          <a:xfrm flipV="1">
            <a:off x="8634785" y="4680161"/>
            <a:ext cx="245896" cy="2605"/>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4" name="Прямоугольник 53"/>
          <p:cNvSpPr/>
          <p:nvPr/>
        </p:nvSpPr>
        <p:spPr>
          <a:xfrm>
            <a:off x="4998118" y="3163184"/>
            <a:ext cx="2672013" cy="465071"/>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mj-lt"/>
              </a:rPr>
              <a:t>Право на собственные действия</a:t>
            </a:r>
            <a:endParaRPr lang="ru-RU" sz="1600" dirty="0">
              <a:solidFill>
                <a:schemeClr val="tx1"/>
              </a:solidFill>
              <a:latin typeface="+mj-lt"/>
            </a:endParaRPr>
          </a:p>
        </p:txBody>
      </p:sp>
      <p:cxnSp>
        <p:nvCxnSpPr>
          <p:cNvPr id="55" name="Прямая соединительная линия 54"/>
          <p:cNvCxnSpPr/>
          <p:nvPr/>
        </p:nvCxnSpPr>
        <p:spPr>
          <a:xfrm>
            <a:off x="4732673" y="2980884"/>
            <a:ext cx="19547" cy="251462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6" name="Прямая соединительная линия 55"/>
          <p:cNvCxnSpPr/>
          <p:nvPr/>
        </p:nvCxnSpPr>
        <p:spPr>
          <a:xfrm flipV="1">
            <a:off x="4733287" y="3393115"/>
            <a:ext cx="245896" cy="2605"/>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7" name="Прямоугольник 56"/>
          <p:cNvSpPr/>
          <p:nvPr/>
        </p:nvSpPr>
        <p:spPr>
          <a:xfrm>
            <a:off x="4998117" y="4440999"/>
            <a:ext cx="2672013" cy="465071"/>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mj-lt"/>
              </a:rPr>
              <a:t>Распоряжение правом</a:t>
            </a:r>
            <a:endParaRPr lang="ru-RU" sz="1600" dirty="0">
              <a:solidFill>
                <a:schemeClr val="tx1"/>
              </a:solidFill>
              <a:latin typeface="+mj-lt"/>
            </a:endParaRPr>
          </a:p>
        </p:txBody>
      </p:sp>
      <p:sp>
        <p:nvSpPr>
          <p:cNvPr id="58" name="Прямоугольник 57"/>
          <p:cNvSpPr/>
          <p:nvPr/>
        </p:nvSpPr>
        <p:spPr>
          <a:xfrm>
            <a:off x="4998118" y="3794393"/>
            <a:ext cx="2672013" cy="465071"/>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mj-lt"/>
              </a:rPr>
              <a:t>Использование объекта</a:t>
            </a:r>
            <a:endParaRPr lang="ru-RU" sz="1600" dirty="0">
              <a:solidFill>
                <a:schemeClr val="tx1"/>
              </a:solidFill>
              <a:latin typeface="+mj-lt"/>
            </a:endParaRPr>
          </a:p>
        </p:txBody>
      </p:sp>
      <p:cxnSp>
        <p:nvCxnSpPr>
          <p:cNvPr id="59" name="Прямая соединительная линия 58"/>
          <p:cNvCxnSpPr/>
          <p:nvPr/>
        </p:nvCxnSpPr>
        <p:spPr>
          <a:xfrm flipV="1">
            <a:off x="4752221" y="4038343"/>
            <a:ext cx="245896" cy="260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0" name="Прямая соединительная линия 59"/>
          <p:cNvCxnSpPr/>
          <p:nvPr/>
        </p:nvCxnSpPr>
        <p:spPr>
          <a:xfrm flipV="1">
            <a:off x="4745577" y="4666947"/>
            <a:ext cx="245896" cy="2605"/>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61" name="Прямоугольник 60"/>
          <p:cNvSpPr/>
          <p:nvPr/>
        </p:nvSpPr>
        <p:spPr>
          <a:xfrm>
            <a:off x="4979183" y="5152230"/>
            <a:ext cx="2672013" cy="702725"/>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mj-lt"/>
              </a:rPr>
              <a:t>Право запрещать использование всем остальным</a:t>
            </a:r>
            <a:endParaRPr lang="ru-RU" sz="1600" dirty="0">
              <a:solidFill>
                <a:schemeClr val="tx1"/>
              </a:solidFill>
              <a:latin typeface="+mj-lt"/>
            </a:endParaRPr>
          </a:p>
        </p:txBody>
      </p:sp>
      <p:cxnSp>
        <p:nvCxnSpPr>
          <p:cNvPr id="62" name="Прямая соединительная линия 61"/>
          <p:cNvCxnSpPr/>
          <p:nvPr/>
        </p:nvCxnSpPr>
        <p:spPr>
          <a:xfrm flipV="1">
            <a:off x="4762117" y="5495510"/>
            <a:ext cx="245896" cy="2605"/>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40228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Срок действия</a:t>
            </a:r>
            <a:r>
              <a:rPr lang="ru-RU" dirty="0"/>
              <a:t> </a:t>
            </a:r>
            <a:r>
              <a:rPr lang="ru-RU" dirty="0" smtClean="0"/>
              <a:t/>
            </a:r>
            <a:br>
              <a:rPr lang="ru-RU" dirty="0" smtClean="0"/>
            </a:br>
            <a:r>
              <a:rPr lang="ru-RU" dirty="0" smtClean="0"/>
              <a:t>исключительного </a:t>
            </a:r>
            <a:r>
              <a:rPr lang="ru-RU" dirty="0"/>
              <a:t>права</a:t>
            </a:r>
          </a:p>
        </p:txBody>
      </p:sp>
      <p:sp>
        <p:nvSpPr>
          <p:cNvPr id="3" name="Объект 2"/>
          <p:cNvSpPr>
            <a:spLocks noGrp="1"/>
          </p:cNvSpPr>
          <p:nvPr>
            <p:ph sz="half" idx="1"/>
          </p:nvPr>
        </p:nvSpPr>
        <p:spPr/>
        <p:txBody>
          <a:bodyPr/>
          <a:lstStyle/>
          <a:p>
            <a:r>
              <a:rPr lang="ru-RU" dirty="0" smtClean="0"/>
              <a:t>ограничивается</a:t>
            </a:r>
            <a:r>
              <a:rPr lang="ru-RU" dirty="0"/>
              <a:t>: он составляет 70 лет, считая с 1 января года, следующего за годом смерти автора произведения; 50 лет, считая с 1 января года, следующего за годом, в котором осуществлены исполнение, запись фонограммы, сообщение радио- или телепередачи в эфир или по кабелю; 15 лет, считая с 1 января года, следующего за годом создания базы данных; 25 лет, считая с 1 января года, следующего за годом обнародования произведения, ранее перешедшего в общественное достояние.</a:t>
            </a:r>
          </a:p>
          <a:p>
            <a:endParaRPr lang="ru-RU" dirty="0"/>
          </a:p>
          <a:p>
            <a:endParaRPr lang="ru-RU" dirty="0"/>
          </a:p>
        </p:txBody>
      </p:sp>
    </p:spTree>
    <p:extLst>
      <p:ext uri="{BB962C8B-B14F-4D97-AF65-F5344CB8AC3E}">
        <p14:creationId xmlns:p14="http://schemas.microsoft.com/office/powerpoint/2010/main" val="14280090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a:t>Личные неимущественные </a:t>
            </a:r>
            <a:r>
              <a:rPr lang="ru-RU" dirty="0" smtClean="0"/>
              <a:t/>
            </a:r>
            <a:br>
              <a:rPr lang="ru-RU" dirty="0" smtClean="0"/>
            </a:br>
            <a:r>
              <a:rPr lang="ru-RU" dirty="0" smtClean="0"/>
              <a:t>и </a:t>
            </a:r>
            <a:r>
              <a:rPr lang="ru-RU" dirty="0"/>
              <a:t>иные </a:t>
            </a:r>
            <a:r>
              <a:rPr lang="ru-RU" dirty="0" smtClean="0"/>
              <a:t>права</a:t>
            </a:r>
            <a:endParaRPr lang="ru-RU" dirty="0"/>
          </a:p>
        </p:txBody>
      </p:sp>
      <p:sp>
        <p:nvSpPr>
          <p:cNvPr id="3" name="Объект 2"/>
          <p:cNvSpPr>
            <a:spLocks noGrp="1"/>
          </p:cNvSpPr>
          <p:nvPr>
            <p:ph sz="half" idx="1"/>
          </p:nvPr>
        </p:nvSpPr>
        <p:spPr>
          <a:xfrm>
            <a:off x="838200" y="2222668"/>
            <a:ext cx="10515600" cy="4351338"/>
          </a:xfrm>
        </p:spPr>
        <p:txBody>
          <a:bodyPr>
            <a:normAutofit/>
          </a:bodyPr>
          <a:lstStyle/>
          <a:p>
            <a:pPr fontAlgn="base"/>
            <a:r>
              <a:rPr lang="ru-RU" dirty="0"/>
              <a:t>Право авторства и право автора на имя </a:t>
            </a:r>
            <a:endParaRPr lang="ru-RU" dirty="0" smtClean="0"/>
          </a:p>
          <a:p>
            <a:pPr fontAlgn="base"/>
            <a:r>
              <a:rPr lang="ru-RU" dirty="0" smtClean="0"/>
              <a:t>Право </a:t>
            </a:r>
            <a:r>
              <a:rPr lang="ru-RU" dirty="0"/>
              <a:t>на неприкосновенность </a:t>
            </a:r>
            <a:endParaRPr lang="ru-RU" dirty="0" smtClean="0"/>
          </a:p>
          <a:p>
            <a:pPr fontAlgn="base"/>
            <a:r>
              <a:rPr lang="ru-RU" dirty="0" smtClean="0"/>
              <a:t>Право </a:t>
            </a:r>
            <a:r>
              <a:rPr lang="ru-RU" dirty="0"/>
              <a:t>на обнародование </a:t>
            </a:r>
          </a:p>
          <a:p>
            <a:pPr fontAlgn="base"/>
            <a:r>
              <a:rPr lang="ru-RU" dirty="0" smtClean="0"/>
              <a:t>Право </a:t>
            </a:r>
            <a:r>
              <a:rPr lang="ru-RU" dirty="0"/>
              <a:t>на </a:t>
            </a:r>
            <a:r>
              <a:rPr lang="ru-RU" dirty="0" smtClean="0"/>
              <a:t>отзыв</a:t>
            </a:r>
          </a:p>
          <a:p>
            <a:pPr fontAlgn="base"/>
            <a:r>
              <a:rPr lang="ru-RU" dirty="0" smtClean="0"/>
              <a:t>Право </a:t>
            </a:r>
            <a:r>
              <a:rPr lang="ru-RU" dirty="0"/>
              <a:t>доступа </a:t>
            </a:r>
            <a:endParaRPr lang="ru-RU" dirty="0" smtClean="0"/>
          </a:p>
          <a:p>
            <a:pPr fontAlgn="base"/>
            <a:r>
              <a:rPr lang="ru-RU" dirty="0" smtClean="0"/>
              <a:t>Право </a:t>
            </a:r>
            <a:r>
              <a:rPr lang="ru-RU" dirty="0"/>
              <a:t>следования </a:t>
            </a:r>
            <a:endParaRPr lang="ru-RU" dirty="0" smtClean="0"/>
          </a:p>
          <a:p>
            <a:pPr fontAlgn="base"/>
            <a:r>
              <a:rPr lang="ru-RU" dirty="0" smtClean="0"/>
              <a:t>Право на вознаграждение</a:t>
            </a:r>
            <a:endParaRPr lang="ru-RU" dirty="0"/>
          </a:p>
        </p:txBody>
      </p:sp>
    </p:spTree>
    <p:extLst>
      <p:ext uri="{BB962C8B-B14F-4D97-AF65-F5344CB8AC3E}">
        <p14:creationId xmlns:p14="http://schemas.microsoft.com/office/powerpoint/2010/main" val="23019669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Заголовок 6"/>
          <p:cNvSpPr txBox="1">
            <a:spLocks/>
          </p:cNvSpPr>
          <p:nvPr/>
        </p:nvSpPr>
        <p:spPr>
          <a:xfrm>
            <a:off x="839788" y="0"/>
            <a:ext cx="10515600" cy="1325563"/>
          </a:xfrm>
          <a:prstGeom prst="rect">
            <a:avLst/>
          </a:prstGeom>
        </p:spPr>
        <p:txBody>
          <a:bodyPr vert="horz" lIns="91440" tIns="45720" rIns="91440" bIns="45720" rtlCol="0" anchor="ctr">
            <a:normAutofit/>
          </a:bodyPr>
          <a:lstStyle>
            <a:lvl1pPr algn="r"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dirty="0" smtClean="0"/>
              <a:t>Использование </a:t>
            </a:r>
            <a:br>
              <a:rPr lang="ru-RU" dirty="0" smtClean="0"/>
            </a:br>
            <a:r>
              <a:rPr lang="ru-RU" dirty="0" smtClean="0"/>
              <a:t>интеллектуальной собственности </a:t>
            </a:r>
            <a:endParaRPr lang="ru-RU" dirty="0"/>
          </a:p>
        </p:txBody>
      </p:sp>
      <p:cxnSp>
        <p:nvCxnSpPr>
          <p:cNvPr id="26" name="Прямая соединительная линия 25"/>
          <p:cNvCxnSpPr/>
          <p:nvPr/>
        </p:nvCxnSpPr>
        <p:spPr>
          <a:xfrm flipH="1">
            <a:off x="550191" y="1822651"/>
            <a:ext cx="1" cy="46121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5" name="Прямоугольник 54"/>
          <p:cNvSpPr/>
          <p:nvPr/>
        </p:nvSpPr>
        <p:spPr>
          <a:xfrm>
            <a:off x="232055" y="1325563"/>
            <a:ext cx="5431765" cy="481263"/>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smtClean="0">
                <a:solidFill>
                  <a:schemeClr val="tx1"/>
                </a:solidFill>
                <a:latin typeface="+mj-lt"/>
              </a:rPr>
              <a:t>С согласия правообладателя</a:t>
            </a:r>
            <a:endParaRPr lang="ru-RU" sz="2400" dirty="0">
              <a:solidFill>
                <a:schemeClr val="tx1"/>
              </a:solidFill>
              <a:latin typeface="+mj-lt"/>
            </a:endParaRPr>
          </a:p>
        </p:txBody>
      </p:sp>
      <p:sp>
        <p:nvSpPr>
          <p:cNvPr id="56" name="Прямоугольник 55"/>
          <p:cNvSpPr/>
          <p:nvPr/>
        </p:nvSpPr>
        <p:spPr>
          <a:xfrm>
            <a:off x="6469285" y="1325563"/>
            <a:ext cx="5431765" cy="481263"/>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smtClean="0">
                <a:solidFill>
                  <a:schemeClr val="tx1"/>
                </a:solidFill>
                <a:latin typeface="+mj-lt"/>
              </a:rPr>
              <a:t>Без согласия правообладателя</a:t>
            </a:r>
            <a:endParaRPr lang="ru-RU" sz="2400" dirty="0">
              <a:solidFill>
                <a:schemeClr val="tx1"/>
              </a:solidFill>
              <a:latin typeface="+mj-lt"/>
            </a:endParaRPr>
          </a:p>
        </p:txBody>
      </p:sp>
      <p:cxnSp>
        <p:nvCxnSpPr>
          <p:cNvPr id="59" name="Прямая соединительная линия 58"/>
          <p:cNvCxnSpPr/>
          <p:nvPr/>
        </p:nvCxnSpPr>
        <p:spPr>
          <a:xfrm flipH="1">
            <a:off x="3338334" y="1831111"/>
            <a:ext cx="1" cy="46121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7" name="Прямая соединительная линия 66"/>
          <p:cNvCxnSpPr/>
          <p:nvPr/>
        </p:nvCxnSpPr>
        <p:spPr>
          <a:xfrm flipH="1">
            <a:off x="6829101" y="1830706"/>
            <a:ext cx="1" cy="46121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7" name="Прямая соединительная линия 76"/>
          <p:cNvCxnSpPr/>
          <p:nvPr/>
        </p:nvCxnSpPr>
        <p:spPr>
          <a:xfrm flipH="1">
            <a:off x="9821850" y="1806826"/>
            <a:ext cx="1" cy="46121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4" name="Прямоугольник 23"/>
          <p:cNvSpPr/>
          <p:nvPr/>
        </p:nvSpPr>
        <p:spPr>
          <a:xfrm>
            <a:off x="232055" y="1963390"/>
            <a:ext cx="2403390" cy="679681"/>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mj-lt"/>
              </a:rPr>
              <a:t>Отчуждение исключительного права в полном объеме</a:t>
            </a:r>
            <a:endParaRPr lang="ru-RU" sz="1600" dirty="0">
              <a:solidFill>
                <a:schemeClr val="tx1"/>
              </a:solidFill>
              <a:latin typeface="+mj-lt"/>
            </a:endParaRPr>
          </a:p>
        </p:txBody>
      </p:sp>
      <p:sp>
        <p:nvSpPr>
          <p:cNvPr id="39" name="Прямоугольник 38"/>
          <p:cNvSpPr/>
          <p:nvPr/>
        </p:nvSpPr>
        <p:spPr>
          <a:xfrm>
            <a:off x="712316" y="2835637"/>
            <a:ext cx="1923129" cy="465071"/>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mj-lt"/>
              </a:rPr>
              <a:t>По договору</a:t>
            </a:r>
            <a:endParaRPr lang="ru-RU" sz="1600" dirty="0">
              <a:solidFill>
                <a:schemeClr val="tx1"/>
              </a:solidFill>
              <a:latin typeface="+mj-lt"/>
            </a:endParaRPr>
          </a:p>
        </p:txBody>
      </p:sp>
      <p:cxnSp>
        <p:nvCxnSpPr>
          <p:cNvPr id="40" name="Прямая соединительная линия 39"/>
          <p:cNvCxnSpPr/>
          <p:nvPr/>
        </p:nvCxnSpPr>
        <p:spPr>
          <a:xfrm>
            <a:off x="446871" y="2653337"/>
            <a:ext cx="11528" cy="133549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1" name="Прямая соединительная линия 40"/>
          <p:cNvCxnSpPr/>
          <p:nvPr/>
        </p:nvCxnSpPr>
        <p:spPr>
          <a:xfrm flipV="1">
            <a:off x="447485" y="3065568"/>
            <a:ext cx="245896" cy="2605"/>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3" name="Прямоугольник 42"/>
          <p:cNvSpPr/>
          <p:nvPr/>
        </p:nvSpPr>
        <p:spPr>
          <a:xfrm>
            <a:off x="712316" y="3466846"/>
            <a:ext cx="1923129" cy="1049182"/>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mj-lt"/>
              </a:rPr>
              <a:t>При создании интеллектуальной собственности в рамках договора*</a:t>
            </a:r>
            <a:endParaRPr lang="ru-RU" sz="1600" dirty="0">
              <a:solidFill>
                <a:schemeClr val="tx1"/>
              </a:solidFill>
              <a:latin typeface="+mj-lt"/>
            </a:endParaRPr>
          </a:p>
        </p:txBody>
      </p:sp>
      <p:cxnSp>
        <p:nvCxnSpPr>
          <p:cNvPr id="44" name="Прямая соединительная линия 43"/>
          <p:cNvCxnSpPr/>
          <p:nvPr/>
        </p:nvCxnSpPr>
        <p:spPr>
          <a:xfrm flipV="1">
            <a:off x="458399" y="3988832"/>
            <a:ext cx="245896" cy="2605"/>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8" name="Прямоугольник 57"/>
          <p:cNvSpPr/>
          <p:nvPr/>
        </p:nvSpPr>
        <p:spPr>
          <a:xfrm>
            <a:off x="2947936" y="1959560"/>
            <a:ext cx="2403390" cy="679681"/>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mj-lt"/>
              </a:rPr>
              <a:t>Предоставление права использования (лицензия)</a:t>
            </a:r>
            <a:endParaRPr lang="ru-RU" sz="1600" dirty="0">
              <a:solidFill>
                <a:schemeClr val="tx1"/>
              </a:solidFill>
              <a:latin typeface="+mj-lt"/>
            </a:endParaRPr>
          </a:p>
        </p:txBody>
      </p:sp>
      <p:sp>
        <p:nvSpPr>
          <p:cNvPr id="60" name="Прямоугольник 59"/>
          <p:cNvSpPr/>
          <p:nvPr/>
        </p:nvSpPr>
        <p:spPr>
          <a:xfrm>
            <a:off x="3428197" y="2831807"/>
            <a:ext cx="1923129" cy="961429"/>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mj-lt"/>
              </a:rPr>
              <a:t>С сохранением права выдачи неисключительной лицензии</a:t>
            </a:r>
            <a:endParaRPr lang="ru-RU" sz="1600" dirty="0">
              <a:solidFill>
                <a:schemeClr val="tx1"/>
              </a:solidFill>
              <a:latin typeface="+mj-lt"/>
            </a:endParaRPr>
          </a:p>
        </p:txBody>
      </p:sp>
      <p:cxnSp>
        <p:nvCxnSpPr>
          <p:cNvPr id="61" name="Прямая соединительная линия 60"/>
          <p:cNvCxnSpPr/>
          <p:nvPr/>
        </p:nvCxnSpPr>
        <p:spPr>
          <a:xfrm flipH="1">
            <a:off x="3160489" y="2649507"/>
            <a:ext cx="2263" cy="186652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2" name="Прямая соединительная линия 61"/>
          <p:cNvCxnSpPr/>
          <p:nvPr/>
        </p:nvCxnSpPr>
        <p:spPr>
          <a:xfrm flipV="1">
            <a:off x="3163366" y="3292403"/>
            <a:ext cx="245896" cy="2605"/>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63" name="Прямоугольник 62"/>
          <p:cNvSpPr/>
          <p:nvPr/>
        </p:nvSpPr>
        <p:spPr>
          <a:xfrm>
            <a:off x="3428197" y="3991437"/>
            <a:ext cx="1923129" cy="1049182"/>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mj-lt"/>
              </a:rPr>
              <a:t>Без сохранения права выдачи неисключительной лицензии</a:t>
            </a:r>
            <a:endParaRPr lang="ru-RU" sz="1600" dirty="0">
              <a:solidFill>
                <a:schemeClr val="tx1"/>
              </a:solidFill>
              <a:latin typeface="+mj-lt"/>
            </a:endParaRPr>
          </a:p>
        </p:txBody>
      </p:sp>
      <p:cxnSp>
        <p:nvCxnSpPr>
          <p:cNvPr id="64" name="Прямая соединительная линия 63"/>
          <p:cNvCxnSpPr/>
          <p:nvPr/>
        </p:nvCxnSpPr>
        <p:spPr>
          <a:xfrm flipV="1">
            <a:off x="3163366" y="4516028"/>
            <a:ext cx="245896" cy="2605"/>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66" name="Прямоугольник 65"/>
          <p:cNvSpPr/>
          <p:nvPr/>
        </p:nvSpPr>
        <p:spPr>
          <a:xfrm>
            <a:off x="6510965" y="1971445"/>
            <a:ext cx="2403390" cy="679681"/>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mj-lt"/>
              </a:rPr>
              <a:t>С выплатой вознаграждения</a:t>
            </a:r>
            <a:endParaRPr lang="ru-RU" sz="1600" dirty="0">
              <a:solidFill>
                <a:schemeClr val="tx1"/>
              </a:solidFill>
              <a:latin typeface="+mj-lt"/>
            </a:endParaRPr>
          </a:p>
        </p:txBody>
      </p:sp>
      <p:sp>
        <p:nvSpPr>
          <p:cNvPr id="68" name="Прямоугольник 67"/>
          <p:cNvSpPr/>
          <p:nvPr/>
        </p:nvSpPr>
        <p:spPr>
          <a:xfrm>
            <a:off x="6991226" y="2843692"/>
            <a:ext cx="1923129" cy="465071"/>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mj-lt"/>
              </a:rPr>
              <a:t>При перепродаже картин</a:t>
            </a:r>
            <a:endParaRPr lang="ru-RU" sz="1600" dirty="0">
              <a:solidFill>
                <a:schemeClr val="tx1"/>
              </a:solidFill>
              <a:latin typeface="+mj-lt"/>
            </a:endParaRPr>
          </a:p>
        </p:txBody>
      </p:sp>
      <p:cxnSp>
        <p:nvCxnSpPr>
          <p:cNvPr id="69" name="Прямая соединительная линия 68"/>
          <p:cNvCxnSpPr/>
          <p:nvPr/>
        </p:nvCxnSpPr>
        <p:spPr>
          <a:xfrm>
            <a:off x="6725782" y="2661392"/>
            <a:ext cx="613" cy="159376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0" name="Прямая соединительная линия 69"/>
          <p:cNvCxnSpPr/>
          <p:nvPr/>
        </p:nvCxnSpPr>
        <p:spPr>
          <a:xfrm flipV="1">
            <a:off x="6726395" y="3073623"/>
            <a:ext cx="245896" cy="2605"/>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1" name="Прямоугольник 70"/>
          <p:cNvSpPr/>
          <p:nvPr/>
        </p:nvSpPr>
        <p:spPr>
          <a:xfrm>
            <a:off x="6991226" y="3474901"/>
            <a:ext cx="1923129" cy="1565718"/>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mj-lt"/>
              </a:rPr>
              <a:t>При публичном исполнении в эфире и по кабелю музыкальных произведений и </a:t>
            </a:r>
            <a:r>
              <a:rPr lang="ru-RU" sz="1600" dirty="0">
                <a:solidFill>
                  <a:schemeClr val="tx1"/>
                </a:solidFill>
                <a:latin typeface="+mj-lt"/>
              </a:rPr>
              <a:t>ф</a:t>
            </a:r>
            <a:r>
              <a:rPr lang="ru-RU" sz="1600" dirty="0" smtClean="0">
                <a:solidFill>
                  <a:schemeClr val="tx1"/>
                </a:solidFill>
                <a:latin typeface="+mj-lt"/>
              </a:rPr>
              <a:t>онограмм</a:t>
            </a:r>
            <a:endParaRPr lang="ru-RU" sz="1600" dirty="0">
              <a:solidFill>
                <a:schemeClr val="tx1"/>
              </a:solidFill>
              <a:latin typeface="+mj-lt"/>
            </a:endParaRPr>
          </a:p>
        </p:txBody>
      </p:sp>
      <p:cxnSp>
        <p:nvCxnSpPr>
          <p:cNvPr id="72" name="Прямая соединительная линия 71"/>
          <p:cNvCxnSpPr/>
          <p:nvPr/>
        </p:nvCxnSpPr>
        <p:spPr>
          <a:xfrm flipV="1">
            <a:off x="6745330" y="4233528"/>
            <a:ext cx="245896" cy="2605"/>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6" name="Прямоугольник 75"/>
          <p:cNvSpPr/>
          <p:nvPr/>
        </p:nvSpPr>
        <p:spPr>
          <a:xfrm>
            <a:off x="9503714" y="1947565"/>
            <a:ext cx="2403390" cy="679681"/>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mj-lt"/>
              </a:rPr>
              <a:t>Без выплаты вознаграждения</a:t>
            </a:r>
            <a:endParaRPr lang="ru-RU" sz="1600" dirty="0">
              <a:solidFill>
                <a:schemeClr val="tx1"/>
              </a:solidFill>
              <a:latin typeface="+mj-lt"/>
            </a:endParaRPr>
          </a:p>
        </p:txBody>
      </p:sp>
      <p:sp>
        <p:nvSpPr>
          <p:cNvPr id="78" name="Прямоугольник 77"/>
          <p:cNvSpPr/>
          <p:nvPr/>
        </p:nvSpPr>
        <p:spPr>
          <a:xfrm>
            <a:off x="9983975" y="2819812"/>
            <a:ext cx="1923129" cy="758330"/>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mj-lt"/>
              </a:rPr>
              <a:t>При перепродаже экземпляров (кроме картин</a:t>
            </a:r>
            <a:endParaRPr lang="ru-RU" sz="1600" dirty="0">
              <a:solidFill>
                <a:schemeClr val="tx1"/>
              </a:solidFill>
              <a:latin typeface="+mj-lt"/>
            </a:endParaRPr>
          </a:p>
        </p:txBody>
      </p:sp>
      <p:cxnSp>
        <p:nvCxnSpPr>
          <p:cNvPr id="79" name="Прямая соединительная линия 78"/>
          <p:cNvCxnSpPr/>
          <p:nvPr/>
        </p:nvCxnSpPr>
        <p:spPr>
          <a:xfrm>
            <a:off x="9718531" y="2637512"/>
            <a:ext cx="19548" cy="339623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0" name="Прямая соединительная линия 79"/>
          <p:cNvCxnSpPr/>
          <p:nvPr/>
        </p:nvCxnSpPr>
        <p:spPr>
          <a:xfrm flipV="1">
            <a:off x="9719144" y="3049743"/>
            <a:ext cx="245896" cy="260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2" name="Прямая соединительная линия 81"/>
          <p:cNvCxnSpPr/>
          <p:nvPr/>
        </p:nvCxnSpPr>
        <p:spPr>
          <a:xfrm flipV="1">
            <a:off x="9738079" y="4016096"/>
            <a:ext cx="245896" cy="2605"/>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83" name="Прямоугольник 82"/>
          <p:cNvSpPr/>
          <p:nvPr/>
        </p:nvSpPr>
        <p:spPr>
          <a:xfrm>
            <a:off x="10002910" y="3766204"/>
            <a:ext cx="1923129" cy="465071"/>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mj-lt"/>
              </a:rPr>
              <a:t>В личных целях</a:t>
            </a:r>
            <a:endParaRPr lang="ru-RU" sz="1600" dirty="0">
              <a:solidFill>
                <a:schemeClr val="tx1"/>
              </a:solidFill>
              <a:latin typeface="+mj-lt"/>
            </a:endParaRPr>
          </a:p>
        </p:txBody>
      </p:sp>
      <p:sp>
        <p:nvSpPr>
          <p:cNvPr id="84" name="Прямоугольник 83"/>
          <p:cNvSpPr/>
          <p:nvPr/>
        </p:nvSpPr>
        <p:spPr>
          <a:xfrm>
            <a:off x="10002910" y="4419337"/>
            <a:ext cx="1923129" cy="950896"/>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mj-lt"/>
              </a:rPr>
              <a:t>При цитировании в научных, учебных или культурных целях</a:t>
            </a:r>
            <a:endParaRPr lang="ru-RU" sz="1600" dirty="0">
              <a:solidFill>
                <a:schemeClr val="tx1"/>
              </a:solidFill>
              <a:latin typeface="+mj-lt"/>
            </a:endParaRPr>
          </a:p>
        </p:txBody>
      </p:sp>
      <p:sp>
        <p:nvSpPr>
          <p:cNvPr id="85" name="Прямоугольник 84"/>
          <p:cNvSpPr/>
          <p:nvPr/>
        </p:nvSpPr>
        <p:spPr>
          <a:xfrm>
            <a:off x="10002910" y="5558295"/>
            <a:ext cx="1923129" cy="950896"/>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mj-lt"/>
              </a:rPr>
              <a:t>Библиотеками, архивами и образовательными организациями</a:t>
            </a:r>
            <a:endParaRPr lang="ru-RU" sz="1600" dirty="0">
              <a:solidFill>
                <a:schemeClr val="tx1"/>
              </a:solidFill>
              <a:latin typeface="+mj-lt"/>
            </a:endParaRPr>
          </a:p>
        </p:txBody>
      </p:sp>
      <p:sp>
        <p:nvSpPr>
          <p:cNvPr id="86" name="Прямоугольник 85"/>
          <p:cNvSpPr/>
          <p:nvPr/>
        </p:nvSpPr>
        <p:spPr>
          <a:xfrm>
            <a:off x="7549506" y="5558295"/>
            <a:ext cx="1923129" cy="950896"/>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mj-lt"/>
              </a:rPr>
              <a:t>В других случаях, предусмотренных ГК РФ</a:t>
            </a:r>
            <a:endParaRPr lang="ru-RU" sz="1600" dirty="0">
              <a:solidFill>
                <a:schemeClr val="tx1"/>
              </a:solidFill>
              <a:latin typeface="+mj-lt"/>
            </a:endParaRPr>
          </a:p>
        </p:txBody>
      </p:sp>
      <p:cxnSp>
        <p:nvCxnSpPr>
          <p:cNvPr id="88" name="Прямая соединительная линия 87"/>
          <p:cNvCxnSpPr/>
          <p:nvPr/>
        </p:nvCxnSpPr>
        <p:spPr>
          <a:xfrm flipV="1">
            <a:off x="9757014" y="4894785"/>
            <a:ext cx="245896" cy="260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9" name="Прямая соединительная линия 88"/>
          <p:cNvCxnSpPr/>
          <p:nvPr/>
        </p:nvCxnSpPr>
        <p:spPr>
          <a:xfrm>
            <a:off x="9503714" y="6033743"/>
            <a:ext cx="480261" cy="1"/>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92" name="Прямоугольник 91"/>
          <p:cNvSpPr/>
          <p:nvPr/>
        </p:nvSpPr>
        <p:spPr>
          <a:xfrm>
            <a:off x="69038" y="5370233"/>
            <a:ext cx="7234572" cy="1384995"/>
          </a:xfrm>
          <a:prstGeom prst="rect">
            <a:avLst/>
          </a:prstGeom>
        </p:spPr>
        <p:txBody>
          <a:bodyPr wrap="square">
            <a:spAutoFit/>
          </a:bodyPr>
          <a:lstStyle/>
          <a:p>
            <a:pPr algn="just">
              <a:lnSpc>
                <a:spcPct val="75000"/>
              </a:lnSpc>
            </a:pPr>
            <a:r>
              <a:rPr lang="ru-RU" sz="1600" dirty="0" smtClean="0"/>
              <a:t>* Положения </a:t>
            </a:r>
            <a:r>
              <a:rPr lang="ru-RU" sz="1600" dirty="0"/>
              <a:t>ГК РФ о принадлежности исключительного права по договорам на выполнение работ, оказание услуг, трудовым договорам являются диспозитивными. Стороны таких договоров сами могут определить, кому из сторон (работодателю или работнику, заказчику или исполнителю) будет принадлежать исключительное право на созданный результат интеллектуальной деятельности, а кто получит право использования такого результата на условиях неисключительной лицензии.</a:t>
            </a:r>
            <a:endParaRPr lang="ru-RU" sz="1600" dirty="0"/>
          </a:p>
        </p:txBody>
      </p:sp>
    </p:spTree>
    <p:extLst>
      <p:ext uri="{BB962C8B-B14F-4D97-AF65-F5344CB8AC3E}">
        <p14:creationId xmlns:p14="http://schemas.microsoft.com/office/powerpoint/2010/main" val="3536253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r>
              <a:rPr lang="ru-RU" dirty="0" smtClean="0"/>
              <a:t>Распоряжение </a:t>
            </a:r>
            <a:br>
              <a:rPr lang="ru-RU" dirty="0" smtClean="0"/>
            </a:br>
            <a:r>
              <a:rPr lang="ru-RU" dirty="0" smtClean="0"/>
              <a:t>исключительным правом</a:t>
            </a:r>
            <a:endParaRPr lang="ru-RU" dirty="0"/>
          </a:p>
        </p:txBody>
      </p:sp>
      <p:sp>
        <p:nvSpPr>
          <p:cNvPr id="51" name="Текст 50"/>
          <p:cNvSpPr>
            <a:spLocks noGrp="1"/>
          </p:cNvSpPr>
          <p:nvPr>
            <p:ph type="body" idx="1"/>
          </p:nvPr>
        </p:nvSpPr>
        <p:spPr>
          <a:xfrm>
            <a:off x="420511" y="1664429"/>
            <a:ext cx="7272134" cy="847269"/>
          </a:xfrm>
        </p:spPr>
        <p:txBody>
          <a:bodyPr/>
          <a:lstStyle/>
          <a:p>
            <a:r>
              <a:rPr lang="ru-RU" dirty="0" smtClean="0"/>
              <a:t>Заключение договора</a:t>
            </a:r>
            <a:endParaRPr lang="ru-RU" dirty="0"/>
          </a:p>
        </p:txBody>
      </p:sp>
      <p:sp>
        <p:nvSpPr>
          <p:cNvPr id="53" name="Объект 52"/>
          <p:cNvSpPr>
            <a:spLocks noGrp="1"/>
          </p:cNvSpPr>
          <p:nvPr>
            <p:ph sz="half" idx="13"/>
          </p:nvPr>
        </p:nvSpPr>
        <p:spPr>
          <a:xfrm>
            <a:off x="418923" y="2488342"/>
            <a:ext cx="7305709" cy="3775980"/>
          </a:xfrm>
        </p:spPr>
        <p:txBody>
          <a:bodyPr>
            <a:normAutofit/>
          </a:bodyPr>
          <a:lstStyle/>
          <a:p>
            <a:r>
              <a:rPr lang="ru-RU" dirty="0" smtClean="0"/>
              <a:t>В устной форме</a:t>
            </a:r>
          </a:p>
          <a:p>
            <a:pPr lvl="2"/>
            <a:r>
              <a:rPr lang="ru-RU" dirty="0" smtClean="0"/>
              <a:t>Только на использование в периодическом издании</a:t>
            </a:r>
          </a:p>
          <a:p>
            <a:r>
              <a:rPr lang="ru-RU" dirty="0" smtClean="0"/>
              <a:t>В письменной форме</a:t>
            </a:r>
          </a:p>
          <a:p>
            <a:pPr lvl="2"/>
            <a:r>
              <a:rPr lang="ru-RU" dirty="0" smtClean="0"/>
              <a:t>Простоя письменная форма (документ подписанный сторонами)</a:t>
            </a:r>
          </a:p>
          <a:p>
            <a:pPr lvl="2"/>
            <a:r>
              <a:rPr lang="ru-RU" dirty="0" smtClean="0"/>
              <a:t>Письменная форма – регистрация (в отношении зарегистрированных ПО или баз данных)</a:t>
            </a:r>
          </a:p>
          <a:p>
            <a:pPr lvl="2"/>
            <a:r>
              <a:rPr lang="ru-RU" dirty="0" smtClean="0"/>
              <a:t>Открытая лицензия (путем публикации общедоступных условий использования)</a:t>
            </a:r>
          </a:p>
          <a:p>
            <a:endParaRPr lang="ru-RU" dirty="0"/>
          </a:p>
        </p:txBody>
      </p:sp>
      <p:sp>
        <p:nvSpPr>
          <p:cNvPr id="57" name="Текст 50"/>
          <p:cNvSpPr>
            <a:spLocks noGrp="1"/>
          </p:cNvSpPr>
          <p:nvPr>
            <p:ph type="body" idx="1"/>
          </p:nvPr>
        </p:nvSpPr>
        <p:spPr>
          <a:xfrm>
            <a:off x="8325826" y="1664430"/>
            <a:ext cx="3509079" cy="823912"/>
          </a:xfrm>
        </p:spPr>
        <p:txBody>
          <a:bodyPr/>
          <a:lstStyle/>
          <a:p>
            <a:r>
              <a:rPr lang="ru-RU" dirty="0" smtClean="0"/>
              <a:t>Публичное заявление</a:t>
            </a:r>
            <a:endParaRPr lang="ru-RU" dirty="0"/>
          </a:p>
        </p:txBody>
      </p:sp>
      <p:sp>
        <p:nvSpPr>
          <p:cNvPr id="58" name="Объект 52"/>
          <p:cNvSpPr>
            <a:spLocks noGrp="1"/>
          </p:cNvSpPr>
          <p:nvPr>
            <p:ph sz="half" idx="13"/>
          </p:nvPr>
        </p:nvSpPr>
        <p:spPr>
          <a:xfrm>
            <a:off x="8324239" y="2488342"/>
            <a:ext cx="3525280" cy="3671888"/>
          </a:xfrm>
        </p:spPr>
        <p:txBody>
          <a:bodyPr/>
          <a:lstStyle/>
          <a:p>
            <a:r>
              <a:rPr lang="ru-RU" dirty="0"/>
              <a:t> </a:t>
            </a:r>
            <a:r>
              <a:rPr lang="ru-RU" dirty="0" smtClean="0"/>
              <a:t>безотзывное заявление, размещенное на специальном сайте</a:t>
            </a:r>
            <a:endParaRPr lang="ru-RU" dirty="0"/>
          </a:p>
        </p:txBody>
      </p:sp>
    </p:spTree>
    <p:extLst>
      <p:ext uri="{BB962C8B-B14F-4D97-AF65-F5344CB8AC3E}">
        <p14:creationId xmlns:p14="http://schemas.microsoft.com/office/powerpoint/2010/main" val="37751647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Требования к средствам </a:t>
            </a:r>
            <a:r>
              <a:rPr lang="ru-RU" dirty="0"/>
              <a:t>защиты исключительного права</a:t>
            </a:r>
          </a:p>
        </p:txBody>
      </p:sp>
      <p:sp>
        <p:nvSpPr>
          <p:cNvPr id="3" name="Объект 2"/>
          <p:cNvSpPr>
            <a:spLocks noGrp="1"/>
          </p:cNvSpPr>
          <p:nvPr>
            <p:ph sz="half" idx="1"/>
          </p:nvPr>
        </p:nvSpPr>
        <p:spPr>
          <a:xfrm>
            <a:off x="346880" y="1470783"/>
            <a:ext cx="10515600" cy="3674423"/>
          </a:xfrm>
        </p:spPr>
        <p:txBody>
          <a:bodyPr>
            <a:noAutofit/>
          </a:bodyPr>
          <a:lstStyle/>
          <a:p>
            <a:pPr lvl="0" algn="just" fontAlgn="base"/>
            <a:r>
              <a:rPr lang="ru-RU" sz="1600" dirty="0" smtClean="0"/>
              <a:t>О </a:t>
            </a:r>
            <a:r>
              <a:rPr lang="ru-RU" sz="1600" dirty="0"/>
              <a:t>признании права — к лицу, которое отрицает или иным образом не признает право, нарушая тем самым интересы </a:t>
            </a:r>
            <a:r>
              <a:rPr lang="ru-RU" sz="1600" dirty="0" smtClean="0"/>
              <a:t>правообладателя</a:t>
            </a:r>
            <a:endParaRPr lang="ru-RU" sz="1200" dirty="0"/>
          </a:p>
          <a:p>
            <a:pPr lvl="0" algn="just" fontAlgn="base"/>
            <a:r>
              <a:rPr lang="ru-RU" sz="1600" dirty="0"/>
              <a:t>О пресечении действий, нарушающих право или создающих угрозу его нарушения, — к лицу, совершающему такие действия или осуществляющему необходимые приготовления к ним, а также к иным лицам, которые могут пресечь такие </a:t>
            </a:r>
            <a:r>
              <a:rPr lang="ru-RU" sz="1600" dirty="0" smtClean="0"/>
              <a:t>действия</a:t>
            </a:r>
            <a:endParaRPr lang="ru-RU" sz="1200" dirty="0"/>
          </a:p>
          <a:p>
            <a:pPr lvl="0" algn="just" fontAlgn="base"/>
            <a:r>
              <a:rPr lang="ru-RU" sz="1600" dirty="0"/>
              <a:t>О возмещении убытков — к лицу, неправомерно использовавшему результат интеллектуальной деятельности или средство индивидуализации без заключения соглашения с правообладателем (бездоговорное использование) либо иным образом нарушившему его исключительное право и причинившему ему ущерб. Вместо возмещения убытков правообладатель может потребовать выплаты компенсации:</a:t>
            </a:r>
            <a:endParaRPr lang="ru-RU" sz="1200" dirty="0"/>
          </a:p>
          <a:p>
            <a:pPr lvl="1" algn="just" fontAlgn="base"/>
            <a:r>
              <a:rPr lang="ru-RU" sz="1400" dirty="0"/>
              <a:t>в размере от десяти тысяч рублей до пяти миллионов рублей, определяемом по усмотрению суда исходя из характера нарушения; или</a:t>
            </a:r>
            <a:endParaRPr lang="ru-RU" sz="1100" dirty="0"/>
          </a:p>
          <a:p>
            <a:pPr lvl="1" algn="just" fontAlgn="base"/>
            <a:r>
              <a:rPr lang="ru-RU" sz="1400" dirty="0"/>
              <a:t>в двукратном размере стоимости контрафактных экземпляров произведения;</a:t>
            </a:r>
            <a:endParaRPr lang="ru-RU" sz="1100" dirty="0"/>
          </a:p>
          <a:p>
            <a:pPr lvl="1" algn="just" fontAlgn="base"/>
            <a:r>
              <a:rPr lang="ru-RU" sz="1400" dirty="0"/>
              <a:t>в двукратном размере стоимости права использования произведения, определяемой исходя из цены, которая при сравнимых обстоятельствах обычно взимается за правомерное использование произведения тем способом, который использовал нарушитель</a:t>
            </a:r>
            <a:r>
              <a:rPr lang="ru-RU" sz="1400" dirty="0" smtClean="0"/>
              <a:t>.</a:t>
            </a:r>
            <a:endParaRPr lang="ru-RU" sz="1100" dirty="0"/>
          </a:p>
        </p:txBody>
      </p:sp>
      <p:sp>
        <p:nvSpPr>
          <p:cNvPr id="5" name="Объект 2"/>
          <p:cNvSpPr txBox="1">
            <a:spLocks/>
          </p:cNvSpPr>
          <p:nvPr/>
        </p:nvSpPr>
        <p:spPr>
          <a:xfrm>
            <a:off x="346880" y="5145206"/>
            <a:ext cx="9255458" cy="43513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Clr>
                <a:srgbClr val="C00000"/>
              </a:buClr>
              <a:buFontTx/>
              <a:buBlip>
                <a:blip r:embed="rId2"/>
              </a:buBlip>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C00000"/>
              </a:buClr>
              <a:buFontTx/>
              <a:buBlip>
                <a:blip r:embed="rId2"/>
              </a:buBlip>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C00000"/>
              </a:buClr>
              <a:buFontTx/>
              <a:buBlip>
                <a:blip r:embed="rId2"/>
              </a:buBlip>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C00000"/>
              </a:buClr>
              <a:buFontTx/>
              <a:buBlip>
                <a:blip r:embed="rId2"/>
              </a:buBlip>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C00000"/>
              </a:buClr>
              <a:buFontTx/>
              <a:buBlip>
                <a:blip r:embed="rId2"/>
              </a:buBlip>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r>
              <a:rPr lang="ru-RU" sz="1600" dirty="0" smtClean="0"/>
              <a:t>Об изъятии материального носителя — к его изготовителю, импортеру, хранителю, перевозчику, продавцу, иному распространителю, недобросовестному приобретателю</a:t>
            </a:r>
            <a:endParaRPr lang="ru-RU" sz="1200" dirty="0" smtClean="0"/>
          </a:p>
          <a:p>
            <a:pPr fontAlgn="base"/>
            <a:r>
              <a:rPr lang="ru-RU" sz="1600" dirty="0" smtClean="0"/>
              <a:t>О публикации решения суда о допущенном нарушении с указанием действительного правообладателя — к нарушителю исключительного права</a:t>
            </a:r>
            <a:endParaRPr lang="ru-RU" sz="1600" dirty="0"/>
          </a:p>
        </p:txBody>
      </p:sp>
    </p:spTree>
    <p:extLst>
      <p:ext uri="{BB962C8B-B14F-4D97-AF65-F5344CB8AC3E}">
        <p14:creationId xmlns:p14="http://schemas.microsoft.com/office/powerpoint/2010/main" val="34377681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Информационный посредник</a:t>
            </a:r>
            <a:endParaRPr lang="ru-RU" dirty="0"/>
          </a:p>
        </p:txBody>
      </p:sp>
      <p:sp>
        <p:nvSpPr>
          <p:cNvPr id="3" name="Объект 2"/>
          <p:cNvSpPr>
            <a:spLocks noGrp="1"/>
          </p:cNvSpPr>
          <p:nvPr>
            <p:ph sz="half" idx="1"/>
          </p:nvPr>
        </p:nvSpPr>
        <p:spPr/>
        <p:txBody>
          <a:bodyPr/>
          <a:lstStyle/>
          <a:p>
            <a:pPr lvl="0" fontAlgn="base"/>
            <a:r>
              <a:rPr lang="ru-RU" dirty="0" smtClean="0"/>
              <a:t>лицо</a:t>
            </a:r>
            <a:r>
              <a:rPr lang="ru-RU" dirty="0"/>
              <a:t>, осуществляющее передачу материала в сети </a:t>
            </a:r>
            <a:r>
              <a:rPr lang="ru-RU" dirty="0" smtClean="0"/>
              <a:t>Интернет</a:t>
            </a:r>
            <a:endParaRPr lang="ru-RU" dirty="0"/>
          </a:p>
          <a:p>
            <a:pPr lvl="0" fontAlgn="base"/>
            <a:r>
              <a:rPr lang="ru-RU" dirty="0"/>
              <a:t>лицо, предоставляющее возможность размещения материала или информации, необходимой для его получения с использованием сети </a:t>
            </a:r>
            <a:r>
              <a:rPr lang="ru-RU" dirty="0" smtClean="0"/>
              <a:t>Интернет</a:t>
            </a:r>
            <a:endParaRPr lang="ru-RU" dirty="0"/>
          </a:p>
          <a:p>
            <a:pPr lvl="0" fontAlgn="base"/>
            <a:r>
              <a:rPr lang="ru-RU" dirty="0"/>
              <a:t>лицо, предоставляющее возможность доступа к материалу в сети </a:t>
            </a:r>
            <a:r>
              <a:rPr lang="ru-RU" dirty="0" smtClean="0"/>
              <a:t>Интернет</a:t>
            </a:r>
            <a:endParaRPr lang="ru-RU" dirty="0"/>
          </a:p>
          <a:p>
            <a:endParaRPr lang="ru-RU" dirty="0"/>
          </a:p>
        </p:txBody>
      </p:sp>
    </p:spTree>
    <p:extLst>
      <p:ext uri="{BB962C8B-B14F-4D97-AF65-F5344CB8AC3E}">
        <p14:creationId xmlns:p14="http://schemas.microsoft.com/office/powerpoint/2010/main" val="10218835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p:txBody>
          <a:bodyPr/>
          <a:lstStyle/>
          <a:p>
            <a:r>
              <a:rPr lang="ru-RU" dirty="0" smtClean="0"/>
              <a:t>Спасибо за внимание</a:t>
            </a:r>
            <a:endParaRPr lang="ru-RU" dirty="0"/>
          </a:p>
        </p:txBody>
      </p:sp>
      <p:sp>
        <p:nvSpPr>
          <p:cNvPr id="3" name="Объект 2"/>
          <p:cNvSpPr>
            <a:spLocks noGrp="1"/>
          </p:cNvSpPr>
          <p:nvPr>
            <p:ph type="subTitle" idx="1"/>
          </p:nvPr>
        </p:nvSpPr>
        <p:spPr/>
        <p:txBody>
          <a:bodyPr>
            <a:normAutofit/>
          </a:bodyPr>
          <a:lstStyle/>
          <a:p>
            <a:r>
              <a:rPr lang="ru-RU" dirty="0" smtClean="0"/>
              <a:t>Вы супер!</a:t>
            </a:r>
          </a:p>
          <a:p>
            <a:r>
              <a:rPr lang="ru-RU" dirty="0" smtClean="0"/>
              <a:t>Надеемся вам все понятно!</a:t>
            </a:r>
            <a:endParaRPr lang="ru-RU" dirty="0"/>
          </a:p>
        </p:txBody>
      </p:sp>
    </p:spTree>
    <p:extLst>
      <p:ext uri="{BB962C8B-B14F-4D97-AF65-F5344CB8AC3E}">
        <p14:creationId xmlns:p14="http://schemas.microsoft.com/office/powerpoint/2010/main" val="2143209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Часть 4 ГК РФ </a:t>
            </a:r>
            <a:r>
              <a:rPr lang="ru-RU" dirty="0" smtClean="0"/>
              <a:t>заменила</a:t>
            </a:r>
            <a:endParaRPr lang="ru-RU" dirty="0"/>
          </a:p>
        </p:txBody>
      </p:sp>
      <p:sp>
        <p:nvSpPr>
          <p:cNvPr id="7" name="Объект 6"/>
          <p:cNvSpPr>
            <a:spLocks noGrp="1"/>
          </p:cNvSpPr>
          <p:nvPr>
            <p:ph sz="half" idx="1"/>
          </p:nvPr>
        </p:nvSpPr>
        <p:spPr/>
        <p:txBody>
          <a:bodyPr>
            <a:normAutofit fontScale="70000" lnSpcReduction="20000"/>
          </a:bodyPr>
          <a:lstStyle/>
          <a:p>
            <a:pPr lvl="0" fontAlgn="base"/>
            <a:r>
              <a:rPr lang="ru-RU" dirty="0" smtClean="0"/>
              <a:t>Патентный </a:t>
            </a:r>
            <a:r>
              <a:rPr lang="ru-RU" dirty="0"/>
              <a:t>закон Российской Федерации от 23 сентября 1992 года</a:t>
            </a:r>
          </a:p>
          <a:p>
            <a:pPr lvl="0" fontAlgn="base"/>
            <a:r>
              <a:rPr lang="ru-RU" dirty="0"/>
              <a:t>Закон Российской Федерации от 23 сентября 1992 года «О товарных знаках, знаках обслуживания и наименованиях мест происхождения товаров»</a:t>
            </a:r>
          </a:p>
          <a:p>
            <a:pPr lvl="0" fontAlgn="base"/>
            <a:r>
              <a:rPr lang="ru-RU" dirty="0"/>
              <a:t>Закон Российской Федерации от 23 сентября 1992 года «О правовой охране программ для электронных вычислительных машин и баз данных»</a:t>
            </a:r>
          </a:p>
          <a:p>
            <a:pPr lvl="0" fontAlgn="base"/>
            <a:r>
              <a:rPr lang="ru-RU" dirty="0"/>
              <a:t>Закон Российской Федерации от 23 сентября 1992 года «О правовой охране топологий интегральных микросхем»</a:t>
            </a:r>
          </a:p>
          <a:p>
            <a:pPr lvl="0" fontAlgn="base"/>
            <a:r>
              <a:rPr lang="ru-RU" dirty="0"/>
              <a:t>Закон Российской Федерации от 9 июля 1993 года «Об авторском праве и смежных правах»</a:t>
            </a:r>
          </a:p>
          <a:p>
            <a:pPr lvl="0" fontAlgn="base"/>
            <a:r>
              <a:rPr lang="ru-RU" dirty="0"/>
              <a:t>Закон Российской Федерации от 6 августа 1993 года «О селекционных достижениях»</a:t>
            </a:r>
          </a:p>
          <a:p>
            <a:pPr lvl="0" fontAlgn="base"/>
            <a:r>
              <a:rPr lang="ru-RU" dirty="0"/>
              <a:t>положение о фирме, утвержденное Постановлением Центрального Исполнительного Комитета и Совета Народных Комиссаров Союза ССР от 22 июня 1927 года</a:t>
            </a:r>
          </a:p>
          <a:p>
            <a:pPr lvl="0" fontAlgn="base">
              <a:lnSpc>
                <a:spcPct val="120000"/>
              </a:lnSpc>
            </a:pPr>
            <a:r>
              <a:rPr lang="ru-RU" dirty="0"/>
              <a:t>Основы гражданского законодательства Союза ССР и республик</a:t>
            </a:r>
          </a:p>
          <a:p>
            <a:pPr fontAlgn="base">
              <a:lnSpc>
                <a:spcPct val="120000"/>
              </a:lnSpc>
              <a:spcBef>
                <a:spcPts val="0"/>
              </a:spcBef>
            </a:pPr>
            <a:r>
              <a:rPr lang="ru-RU" dirty="0" smtClean="0"/>
              <a:t>Оставшиеся </a:t>
            </a:r>
            <a:r>
              <a:rPr lang="ru-RU" dirty="0"/>
              <a:t>положения Гражданского кодекса РСФСР, </a:t>
            </a:r>
            <a:endParaRPr lang="ru-RU" dirty="0" smtClean="0"/>
          </a:p>
          <a:p>
            <a:pPr marL="0" indent="0" fontAlgn="base">
              <a:spcBef>
                <a:spcPts val="0"/>
              </a:spcBef>
              <a:buNone/>
            </a:pPr>
            <a:r>
              <a:rPr lang="ru-RU" dirty="0" smtClean="0"/>
              <a:t>относившиеся </a:t>
            </a:r>
            <a:r>
              <a:rPr lang="ru-RU" dirty="0"/>
              <a:t>к интеллектуальной </a:t>
            </a:r>
            <a:r>
              <a:rPr lang="ru-RU" dirty="0" smtClean="0"/>
              <a:t>собственности</a:t>
            </a:r>
            <a:endParaRPr lang="ru-RU" dirty="0"/>
          </a:p>
        </p:txBody>
      </p:sp>
    </p:spTree>
    <p:extLst>
      <p:ext uri="{BB962C8B-B14F-4D97-AF65-F5344CB8AC3E}">
        <p14:creationId xmlns:p14="http://schemas.microsoft.com/office/powerpoint/2010/main" val="292023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Функции  Роспатента</a:t>
            </a:r>
            <a:endParaRPr lang="ru-RU" dirty="0"/>
          </a:p>
        </p:txBody>
      </p:sp>
      <p:sp>
        <p:nvSpPr>
          <p:cNvPr id="3" name="Объект 2"/>
          <p:cNvSpPr>
            <a:spLocks noGrp="1"/>
          </p:cNvSpPr>
          <p:nvPr>
            <p:ph sz="half" idx="1"/>
          </p:nvPr>
        </p:nvSpPr>
        <p:spPr>
          <a:xfrm>
            <a:off x="983166" y="1471361"/>
            <a:ext cx="10515600" cy="4351338"/>
          </a:xfrm>
        </p:spPr>
        <p:txBody>
          <a:bodyPr>
            <a:normAutofit fontScale="77500" lnSpcReduction="20000"/>
          </a:bodyPr>
          <a:lstStyle/>
          <a:p>
            <a:pPr lvl="0" fontAlgn="base"/>
            <a:r>
              <a:rPr lang="ru-RU" dirty="0"/>
              <a:t>Регистрация изобретений, полезных моделей, промышленных образцов, программ для </a:t>
            </a:r>
            <a:r>
              <a:rPr lang="ru-RU" dirty="0" smtClean="0"/>
              <a:t>ЭВМ, </a:t>
            </a:r>
            <a:r>
              <a:rPr lang="ru-RU" dirty="0"/>
              <a:t>баз данных и топологий интегральных микросхем, в том числе входящих в состав единой технологии, товарных знаков, знаков обслуживания, наименований мест происхождения товаров, а также регистрация договоров в отношении таких </a:t>
            </a:r>
            <a:r>
              <a:rPr lang="ru-RU" dirty="0" smtClean="0"/>
              <a:t>объектов</a:t>
            </a:r>
            <a:endParaRPr lang="ru-RU" dirty="0"/>
          </a:p>
          <a:p>
            <a:pPr lvl="0" fontAlgn="base"/>
            <a:r>
              <a:rPr lang="ru-RU" dirty="0"/>
              <a:t>Правовая защита интересов государства в процессе экономического и гражданско-правового оборота результатов научно-исследовательских, опытно-конструкторских и технологических работ военного, специального и двойного </a:t>
            </a:r>
            <a:r>
              <a:rPr lang="ru-RU" dirty="0" smtClean="0"/>
              <a:t>назначения</a:t>
            </a:r>
            <a:endParaRPr lang="ru-RU" dirty="0"/>
          </a:p>
          <a:p>
            <a:pPr lvl="0" fontAlgn="base"/>
            <a:r>
              <a:rPr lang="ru-RU" dirty="0"/>
              <a:t>Контроль и надзор в сфере правовой охраны и использования результатов интеллектуальной деятельности гражданского, военного, специального и двойного назначения, созданных за счет бюджетных ассигнований федерального </a:t>
            </a:r>
            <a:r>
              <a:rPr lang="ru-RU" dirty="0" smtClean="0"/>
              <a:t>бюджета</a:t>
            </a:r>
            <a:endParaRPr lang="ru-RU" dirty="0"/>
          </a:p>
          <a:p>
            <a:pPr lvl="0" fontAlgn="base"/>
            <a:r>
              <a:rPr lang="ru-RU" dirty="0"/>
              <a:t>Контроль и надзор в установленной сфере деятельности в отношении государственных заказчиков и организаций — исполнителей государственных контрактов, предусматривающих проведение научно-исследовательских, </a:t>
            </a:r>
            <a:r>
              <a:rPr lang="ru-RU" dirty="0" smtClean="0"/>
              <a:t>опытно-конструкторских </a:t>
            </a:r>
            <a:r>
              <a:rPr lang="ru-RU" dirty="0"/>
              <a:t>и технологических </a:t>
            </a:r>
            <a:r>
              <a:rPr lang="ru-RU" dirty="0" smtClean="0"/>
              <a:t>работ</a:t>
            </a:r>
            <a:endParaRPr lang="ru-RU" dirty="0"/>
          </a:p>
        </p:txBody>
      </p:sp>
    </p:spTree>
    <p:extLst>
      <p:ext uri="{BB962C8B-B14F-4D97-AF65-F5344CB8AC3E}">
        <p14:creationId xmlns:p14="http://schemas.microsoft.com/office/powerpoint/2010/main" val="1672091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В</a:t>
            </a:r>
            <a:r>
              <a:rPr lang="ru-RU" dirty="0" smtClean="0"/>
              <a:t>иды </a:t>
            </a:r>
            <a:r>
              <a:rPr lang="ru-RU" dirty="0"/>
              <a:t>интеллектуальной </a:t>
            </a:r>
            <a:r>
              <a:rPr lang="ru-RU" dirty="0" smtClean="0"/>
              <a:t>деятельности</a:t>
            </a:r>
            <a:endParaRPr lang="ru-RU" dirty="0"/>
          </a:p>
        </p:txBody>
      </p:sp>
      <p:sp>
        <p:nvSpPr>
          <p:cNvPr id="3" name="Объект 2"/>
          <p:cNvSpPr>
            <a:spLocks noGrp="1"/>
          </p:cNvSpPr>
          <p:nvPr>
            <p:ph sz="half" idx="1"/>
          </p:nvPr>
        </p:nvSpPr>
        <p:spPr/>
        <p:txBody>
          <a:bodyPr numCol="2">
            <a:normAutofit fontScale="85000" lnSpcReduction="20000"/>
          </a:bodyPr>
          <a:lstStyle/>
          <a:p>
            <a:pPr lvl="0" fontAlgn="base"/>
            <a:r>
              <a:rPr lang="ru-RU" dirty="0"/>
              <a:t>Произведения науки, литературы и </a:t>
            </a:r>
            <a:r>
              <a:rPr lang="ru-RU" dirty="0" smtClean="0"/>
              <a:t>искусства</a:t>
            </a:r>
            <a:endParaRPr lang="ru-RU" dirty="0"/>
          </a:p>
          <a:p>
            <a:pPr lvl="0" fontAlgn="base"/>
            <a:r>
              <a:rPr lang="ru-RU" dirty="0"/>
              <a:t>Программы для электронных вычислительных машин (программы для ЭВМ</a:t>
            </a:r>
            <a:r>
              <a:rPr lang="ru-RU" dirty="0" smtClean="0"/>
              <a:t>)</a:t>
            </a:r>
            <a:endParaRPr lang="ru-RU" dirty="0"/>
          </a:p>
          <a:p>
            <a:pPr lvl="0" fontAlgn="base"/>
            <a:r>
              <a:rPr lang="ru-RU" dirty="0"/>
              <a:t>Базы </a:t>
            </a:r>
            <a:r>
              <a:rPr lang="ru-RU" dirty="0" smtClean="0"/>
              <a:t>данных</a:t>
            </a:r>
            <a:endParaRPr lang="ru-RU" dirty="0"/>
          </a:p>
          <a:p>
            <a:pPr lvl="0" fontAlgn="base"/>
            <a:r>
              <a:rPr lang="ru-RU" dirty="0" smtClean="0"/>
              <a:t>Исполнения</a:t>
            </a:r>
            <a:endParaRPr lang="ru-RU" dirty="0"/>
          </a:p>
          <a:p>
            <a:pPr lvl="0" fontAlgn="base"/>
            <a:r>
              <a:rPr lang="ru-RU" dirty="0" smtClean="0"/>
              <a:t>Фонограммы</a:t>
            </a:r>
            <a:endParaRPr lang="ru-RU" dirty="0"/>
          </a:p>
          <a:p>
            <a:pPr lvl="0" fontAlgn="base"/>
            <a:r>
              <a:rPr lang="ru-RU" dirty="0"/>
              <a:t>Сообщение в эфир или по кабелю радио- или телепередач (вещание организаций эфирного или кабельного вещания</a:t>
            </a:r>
            <a:r>
              <a:rPr lang="ru-RU" dirty="0" smtClean="0"/>
              <a:t>)</a:t>
            </a:r>
            <a:endParaRPr lang="ru-RU" dirty="0"/>
          </a:p>
          <a:p>
            <a:pPr lvl="0" fontAlgn="base"/>
            <a:r>
              <a:rPr lang="ru-RU" dirty="0" smtClean="0"/>
              <a:t>Изобретения</a:t>
            </a:r>
            <a:endParaRPr lang="ru-RU" dirty="0"/>
          </a:p>
          <a:p>
            <a:pPr lvl="0" fontAlgn="base"/>
            <a:r>
              <a:rPr lang="ru-RU" dirty="0" smtClean="0"/>
              <a:t>Селекционные достижения</a:t>
            </a:r>
            <a:endParaRPr lang="ru-RU" dirty="0"/>
          </a:p>
          <a:p>
            <a:pPr lvl="0" fontAlgn="base"/>
            <a:r>
              <a:rPr lang="ru-RU" dirty="0"/>
              <a:t>Топологии интегральных </a:t>
            </a:r>
            <a:r>
              <a:rPr lang="ru-RU" dirty="0" smtClean="0"/>
              <a:t>микросхем</a:t>
            </a:r>
            <a:endParaRPr lang="ru-RU" dirty="0"/>
          </a:p>
          <a:p>
            <a:pPr lvl="0" fontAlgn="base"/>
            <a:r>
              <a:rPr lang="ru-RU" dirty="0"/>
              <a:t>Секреты производства (ноу-хау</a:t>
            </a:r>
            <a:r>
              <a:rPr lang="ru-RU" dirty="0" smtClean="0"/>
              <a:t>)</a:t>
            </a:r>
            <a:endParaRPr lang="ru-RU" dirty="0"/>
          </a:p>
          <a:p>
            <a:pPr lvl="0" fontAlgn="base"/>
            <a:r>
              <a:rPr lang="ru-RU" dirty="0"/>
              <a:t>Фирменные </a:t>
            </a:r>
            <a:r>
              <a:rPr lang="ru-RU" dirty="0" smtClean="0"/>
              <a:t>наименования</a:t>
            </a:r>
            <a:endParaRPr lang="ru-RU" dirty="0"/>
          </a:p>
          <a:p>
            <a:pPr lvl="0" fontAlgn="base"/>
            <a:r>
              <a:rPr lang="ru-RU" dirty="0"/>
              <a:t>Товарные знаки и знаки </a:t>
            </a:r>
            <a:r>
              <a:rPr lang="ru-RU" dirty="0" smtClean="0"/>
              <a:t>обслуживания</a:t>
            </a:r>
            <a:endParaRPr lang="ru-RU" dirty="0"/>
          </a:p>
          <a:p>
            <a:pPr lvl="0" fontAlgn="base"/>
            <a:r>
              <a:rPr lang="ru-RU" dirty="0"/>
              <a:t>Наименования мест происхождения </a:t>
            </a:r>
            <a:r>
              <a:rPr lang="ru-RU" dirty="0" smtClean="0"/>
              <a:t>товаров</a:t>
            </a:r>
            <a:endParaRPr lang="ru-RU" dirty="0"/>
          </a:p>
          <a:p>
            <a:pPr fontAlgn="base"/>
            <a:r>
              <a:rPr lang="ru-RU" dirty="0"/>
              <a:t>Коммерческие </a:t>
            </a:r>
            <a:r>
              <a:rPr lang="ru-RU" dirty="0" smtClean="0"/>
              <a:t>обозначения</a:t>
            </a:r>
          </a:p>
          <a:p>
            <a:pPr fontAlgn="base"/>
            <a:r>
              <a:rPr lang="ru-RU" dirty="0" smtClean="0"/>
              <a:t>Промышленные образцы</a:t>
            </a:r>
          </a:p>
          <a:p>
            <a:pPr lvl="0" fontAlgn="base"/>
            <a:r>
              <a:rPr lang="ru-RU" dirty="0"/>
              <a:t>Полезные модели</a:t>
            </a:r>
          </a:p>
          <a:p>
            <a:pPr marL="0" indent="0" fontAlgn="base">
              <a:buNone/>
            </a:pPr>
            <a:endParaRPr lang="ru-RU" dirty="0"/>
          </a:p>
        </p:txBody>
      </p:sp>
    </p:spTree>
    <p:extLst>
      <p:ext uri="{BB962C8B-B14F-4D97-AF65-F5344CB8AC3E}">
        <p14:creationId xmlns:p14="http://schemas.microsoft.com/office/powerpoint/2010/main" val="14575388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half" idx="1"/>
            <p:extLst>
              <p:ext uri="{D42A27DB-BD31-4B8C-83A1-F6EECF244321}">
                <p14:modId xmlns:p14="http://schemas.microsoft.com/office/powerpoint/2010/main" val="2285520311"/>
              </p:ext>
            </p:extLst>
          </p:nvPr>
        </p:nvGraphicFramePr>
        <p:xfrm>
          <a:off x="0" y="6"/>
          <a:ext cx="12288644" cy="6976479"/>
        </p:xfrm>
        <a:graphic>
          <a:graphicData uri="http://schemas.openxmlformats.org/drawingml/2006/table">
            <a:tbl>
              <a:tblPr firstRow="1" firstCol="1" bandRow="1">
                <a:tableStyleId>{B301B821-A1FF-4177-AEE7-76D212191A09}</a:tableStyleId>
              </a:tblPr>
              <a:tblGrid>
                <a:gridCol w="1764632">
                  <a:extLst>
                    <a:ext uri="{9D8B030D-6E8A-4147-A177-3AD203B41FA5}">
                      <a16:colId xmlns:a16="http://schemas.microsoft.com/office/drawing/2014/main" val="2371598098"/>
                    </a:ext>
                  </a:extLst>
                </a:gridCol>
                <a:gridCol w="2117557">
                  <a:extLst>
                    <a:ext uri="{9D8B030D-6E8A-4147-A177-3AD203B41FA5}">
                      <a16:colId xmlns:a16="http://schemas.microsoft.com/office/drawing/2014/main" val="3998070314"/>
                    </a:ext>
                  </a:extLst>
                </a:gridCol>
                <a:gridCol w="8406455">
                  <a:extLst>
                    <a:ext uri="{9D8B030D-6E8A-4147-A177-3AD203B41FA5}">
                      <a16:colId xmlns:a16="http://schemas.microsoft.com/office/drawing/2014/main" val="302806806"/>
                    </a:ext>
                  </a:extLst>
                </a:gridCol>
              </a:tblGrid>
              <a:tr h="637186">
                <a:tc>
                  <a:txBody>
                    <a:bodyPr/>
                    <a:lstStyle/>
                    <a:p>
                      <a:pPr algn="ctr">
                        <a:lnSpc>
                          <a:spcPct val="100000"/>
                        </a:lnSpc>
                        <a:spcAft>
                          <a:spcPts val="0"/>
                        </a:spcAft>
                      </a:pPr>
                      <a:r>
                        <a:rPr lang="ru-RU" sz="1800" dirty="0">
                          <a:effectLst/>
                        </a:rPr>
                        <a:t>Категория прав</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2434" marR="12434" marT="7105" marB="71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00000"/>
                        </a:lnSpc>
                        <a:spcAft>
                          <a:spcPts val="0"/>
                        </a:spcAft>
                      </a:pPr>
                      <a:r>
                        <a:rPr lang="ru-RU" sz="1800" dirty="0">
                          <a:effectLst/>
                        </a:rPr>
                        <a:t>Виды интеллектуальной собственности</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2434" marR="12434" marT="7105" marB="710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1800" dirty="0" smtClean="0"/>
                        <a:t>Примеры объектов</a:t>
                      </a:r>
                      <a:endParaRPr lang="ru-RU"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27728531"/>
                  </a:ext>
                </a:extLst>
              </a:tr>
              <a:tr h="1295369">
                <a:tc>
                  <a:txBody>
                    <a:bodyPr/>
                    <a:lstStyle/>
                    <a:p>
                      <a:pPr>
                        <a:lnSpc>
                          <a:spcPct val="70000"/>
                        </a:lnSpc>
                      </a:pPr>
                      <a:r>
                        <a:rPr lang="ru-RU" sz="1400" dirty="0" smtClean="0">
                          <a:solidFill>
                            <a:schemeClr val="bg1"/>
                          </a:solidFill>
                        </a:rPr>
                        <a:t>Авторское</a:t>
                      </a:r>
                      <a:r>
                        <a:rPr lang="ru-RU" sz="1400" baseline="0" dirty="0" smtClean="0">
                          <a:solidFill>
                            <a:schemeClr val="bg1"/>
                          </a:solidFill>
                        </a:rPr>
                        <a:t> право</a:t>
                      </a:r>
                      <a:endParaRPr lang="ru-RU"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marL="0" marR="0" indent="0" algn="l" defTabSz="914400" rtl="0" eaLnBrk="1" fontAlgn="auto" latinLnBrk="0" hangingPunct="1">
                        <a:lnSpc>
                          <a:spcPct val="70000"/>
                        </a:lnSpc>
                        <a:spcBef>
                          <a:spcPts val="0"/>
                        </a:spcBef>
                        <a:spcAft>
                          <a:spcPts val="0"/>
                        </a:spcAft>
                        <a:buClrTx/>
                        <a:buSzTx/>
                        <a:buFontTx/>
                        <a:buNone/>
                        <a:tabLst/>
                        <a:defRPr/>
                      </a:pPr>
                      <a:r>
                        <a:rPr lang="ru-RU" sz="1400" dirty="0" smtClean="0">
                          <a:effectLst/>
                        </a:rPr>
                        <a:t>Произведения, программы для ЭВМ, базы данных</a:t>
                      </a:r>
                      <a:endParaRPr lang="ru-RU" sz="14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fontAlgn="base">
                        <a:lnSpc>
                          <a:spcPct val="70000"/>
                        </a:lnSpc>
                        <a:spcAft>
                          <a:spcPts val="0"/>
                        </a:spcAft>
                        <a:buSzPts val="1000"/>
                        <a:buFont typeface="Wingdings" panose="05000000000000000000" pitchFamily="2" charset="2"/>
                        <a:buChar char="ü"/>
                        <a:tabLst>
                          <a:tab pos="457200" algn="l"/>
                        </a:tabLst>
                      </a:pPr>
                      <a:r>
                        <a:rPr lang="ru-RU" sz="1500" dirty="0" smtClean="0">
                          <a:effectLst/>
                        </a:rPr>
                        <a:t>литературные, музыкально-драматические, сценарные, хореографические произведения музыкальные произведения с текстом или без текста</a:t>
                      </a:r>
                    </a:p>
                    <a:p>
                      <a:pPr marL="342900" lvl="0" indent="-342900" fontAlgn="base">
                        <a:lnSpc>
                          <a:spcPct val="70000"/>
                        </a:lnSpc>
                        <a:spcAft>
                          <a:spcPts val="0"/>
                        </a:spcAft>
                        <a:buSzPts val="1000"/>
                        <a:buFont typeface="Wingdings" panose="05000000000000000000" pitchFamily="2" charset="2"/>
                        <a:buChar char="ü"/>
                        <a:tabLst>
                          <a:tab pos="457200" algn="l"/>
                        </a:tabLst>
                      </a:pPr>
                      <a:r>
                        <a:rPr lang="ru-RU" sz="1500" dirty="0" smtClean="0">
                          <a:effectLst/>
                        </a:rPr>
                        <a:t>аудиовизуальные произведения (фильмы)</a:t>
                      </a:r>
                    </a:p>
                    <a:p>
                      <a:pPr marL="342900" lvl="0" indent="-342900" fontAlgn="base">
                        <a:lnSpc>
                          <a:spcPct val="70000"/>
                        </a:lnSpc>
                        <a:spcAft>
                          <a:spcPts val="0"/>
                        </a:spcAft>
                        <a:buSzPts val="1000"/>
                        <a:buFont typeface="Wingdings" panose="05000000000000000000" pitchFamily="2" charset="2"/>
                        <a:buChar char="ü"/>
                        <a:tabLst>
                          <a:tab pos="457200" algn="l"/>
                        </a:tabLst>
                      </a:pPr>
                      <a:r>
                        <a:rPr lang="ru-RU" sz="1500" dirty="0" smtClean="0">
                          <a:effectLst/>
                        </a:rPr>
                        <a:t>произведения изобразительного искусства</a:t>
                      </a:r>
                    </a:p>
                    <a:p>
                      <a:pPr marL="342900" lvl="0" indent="-342900" fontAlgn="base">
                        <a:lnSpc>
                          <a:spcPct val="70000"/>
                        </a:lnSpc>
                        <a:spcAft>
                          <a:spcPts val="0"/>
                        </a:spcAft>
                        <a:buSzPts val="1000"/>
                        <a:buFont typeface="Wingdings" panose="05000000000000000000" pitchFamily="2" charset="2"/>
                        <a:buChar char="ü"/>
                        <a:tabLst>
                          <a:tab pos="457200" algn="l"/>
                        </a:tabLst>
                      </a:pPr>
                      <a:r>
                        <a:rPr lang="ru-RU" sz="1500" dirty="0" smtClean="0">
                          <a:effectLst/>
                        </a:rPr>
                        <a:t>произведения декоративно-прикладного и сценографического искусства</a:t>
                      </a:r>
                    </a:p>
                    <a:p>
                      <a:pPr marL="342900" lvl="0" indent="-342900" fontAlgn="base">
                        <a:lnSpc>
                          <a:spcPct val="70000"/>
                        </a:lnSpc>
                        <a:spcAft>
                          <a:spcPts val="0"/>
                        </a:spcAft>
                        <a:buSzPts val="1000"/>
                        <a:buFont typeface="Wingdings" panose="05000000000000000000" pitchFamily="2" charset="2"/>
                        <a:buChar char="ü"/>
                        <a:tabLst>
                          <a:tab pos="457200" algn="l"/>
                        </a:tabLst>
                      </a:pPr>
                      <a:r>
                        <a:rPr lang="ru-RU" sz="1500" dirty="0" smtClean="0">
                          <a:effectLst/>
                        </a:rPr>
                        <a:t>произведения архитектуры, градостроительства и садово-паркового искусства, в том числе в виде проектов, чертежей, изображений и макетов</a:t>
                      </a:r>
                    </a:p>
                    <a:p>
                      <a:pPr marL="342900" lvl="0" indent="-342900" fontAlgn="base">
                        <a:lnSpc>
                          <a:spcPct val="70000"/>
                        </a:lnSpc>
                        <a:spcAft>
                          <a:spcPts val="0"/>
                        </a:spcAft>
                        <a:buSzPts val="1000"/>
                        <a:buFont typeface="Wingdings" panose="05000000000000000000" pitchFamily="2" charset="2"/>
                        <a:buChar char="ü"/>
                        <a:tabLst>
                          <a:tab pos="457200" algn="l"/>
                        </a:tabLst>
                      </a:pPr>
                      <a:r>
                        <a:rPr lang="ru-RU" sz="1500" dirty="0" smtClean="0">
                          <a:effectLst/>
                        </a:rPr>
                        <a:t>фотографические произведения и произведения, полученные способами, аналогичными фотографии</a:t>
                      </a:r>
                    </a:p>
                    <a:p>
                      <a:pPr marL="342900" lvl="0" indent="-342900" fontAlgn="base">
                        <a:lnSpc>
                          <a:spcPct val="70000"/>
                        </a:lnSpc>
                        <a:spcAft>
                          <a:spcPts val="0"/>
                        </a:spcAft>
                        <a:buSzPts val="1000"/>
                        <a:buFont typeface="Wingdings" panose="05000000000000000000" pitchFamily="2" charset="2"/>
                        <a:buChar char="ü"/>
                        <a:tabLst>
                          <a:tab pos="457200" algn="l"/>
                        </a:tabLst>
                      </a:pPr>
                      <a:r>
                        <a:rPr lang="ru-RU" sz="1500" dirty="0" smtClean="0">
                          <a:effectLst/>
                        </a:rPr>
                        <a:t>географические, геологические и другие карты; программы для ЭВМ</a:t>
                      </a:r>
                      <a:endParaRPr lang="ru-RU" sz="15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3101583"/>
                  </a:ext>
                </a:extLst>
              </a:tr>
              <a:tr h="808192">
                <a:tc>
                  <a:txBody>
                    <a:bodyPr/>
                    <a:lstStyle/>
                    <a:p>
                      <a:pPr>
                        <a:lnSpc>
                          <a:spcPct val="70000"/>
                        </a:lnSpc>
                      </a:pPr>
                      <a:r>
                        <a:rPr lang="ru-RU" sz="1400" dirty="0" smtClean="0">
                          <a:solidFill>
                            <a:schemeClr val="bg1"/>
                          </a:solidFill>
                        </a:rPr>
                        <a:t>Смежные права</a:t>
                      </a:r>
                      <a:endParaRPr lang="ru-RU"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marL="0" marR="0" indent="0" algn="l" defTabSz="914400" rtl="0" eaLnBrk="1" fontAlgn="auto" latinLnBrk="0" hangingPunct="1">
                        <a:lnSpc>
                          <a:spcPct val="70000"/>
                        </a:lnSpc>
                        <a:spcBef>
                          <a:spcPts val="0"/>
                        </a:spcBef>
                        <a:spcAft>
                          <a:spcPts val="0"/>
                        </a:spcAft>
                        <a:buClrTx/>
                        <a:buSzTx/>
                        <a:buFontTx/>
                        <a:buNone/>
                        <a:tabLst/>
                        <a:defRPr/>
                      </a:pPr>
                      <a:r>
                        <a:rPr lang="ru-RU" sz="1400" dirty="0" smtClean="0">
                          <a:effectLst/>
                        </a:rPr>
                        <a:t>Базы данных, исполнения, фонограммы, вещание организаций эфирного или кабельного вещания</a:t>
                      </a:r>
                      <a:endParaRPr lang="ru-RU" sz="14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fontAlgn="base">
                        <a:lnSpc>
                          <a:spcPct val="70000"/>
                        </a:lnSpc>
                        <a:spcAft>
                          <a:spcPts val="0"/>
                        </a:spcAft>
                        <a:buSzPts val="1000"/>
                        <a:buFont typeface="Wingdings" panose="05000000000000000000" pitchFamily="2" charset="2"/>
                        <a:buChar char="ü"/>
                        <a:tabLst>
                          <a:tab pos="457200" algn="l"/>
                        </a:tabLst>
                      </a:pPr>
                      <a:r>
                        <a:rPr lang="ru-RU" sz="1500" dirty="0" smtClean="0">
                          <a:effectLst/>
                        </a:rPr>
                        <a:t>исполнения</a:t>
                      </a:r>
                    </a:p>
                    <a:p>
                      <a:pPr marL="342900" lvl="0" indent="-342900" fontAlgn="base">
                        <a:lnSpc>
                          <a:spcPct val="70000"/>
                        </a:lnSpc>
                        <a:spcAft>
                          <a:spcPts val="0"/>
                        </a:spcAft>
                        <a:buSzPts val="1000"/>
                        <a:buFont typeface="Wingdings" panose="05000000000000000000" pitchFamily="2" charset="2"/>
                        <a:buChar char="ü"/>
                        <a:tabLst>
                          <a:tab pos="457200" algn="l"/>
                        </a:tabLst>
                      </a:pPr>
                      <a:r>
                        <a:rPr lang="ru-RU" sz="1500" dirty="0" smtClean="0">
                          <a:effectLst/>
                        </a:rPr>
                        <a:t>фонограммы</a:t>
                      </a:r>
                    </a:p>
                    <a:p>
                      <a:pPr marL="342900" lvl="0" indent="-342900" fontAlgn="base">
                        <a:lnSpc>
                          <a:spcPct val="70000"/>
                        </a:lnSpc>
                        <a:spcAft>
                          <a:spcPts val="0"/>
                        </a:spcAft>
                        <a:buSzPts val="1000"/>
                        <a:buFont typeface="Wingdings" panose="05000000000000000000" pitchFamily="2" charset="2"/>
                        <a:buChar char="ü"/>
                        <a:tabLst>
                          <a:tab pos="457200" algn="l"/>
                        </a:tabLst>
                      </a:pPr>
                      <a:r>
                        <a:rPr lang="ru-RU" sz="1500" dirty="0" smtClean="0">
                          <a:effectLst/>
                        </a:rPr>
                        <a:t>сообщения в эфир или по кабелю радио- и телепередач</a:t>
                      </a:r>
                    </a:p>
                    <a:p>
                      <a:pPr marL="342900" lvl="0" indent="-342900" fontAlgn="base">
                        <a:lnSpc>
                          <a:spcPct val="70000"/>
                        </a:lnSpc>
                        <a:spcAft>
                          <a:spcPts val="0"/>
                        </a:spcAft>
                        <a:buSzPts val="1000"/>
                        <a:buFont typeface="Wingdings" panose="05000000000000000000" pitchFamily="2" charset="2"/>
                        <a:buChar char="ü"/>
                        <a:tabLst>
                          <a:tab pos="457200" algn="l"/>
                        </a:tabLst>
                      </a:pPr>
                      <a:r>
                        <a:rPr lang="ru-RU" sz="1500" dirty="0" smtClean="0">
                          <a:effectLst/>
                        </a:rPr>
                        <a:t>содержание баз данных</a:t>
                      </a:r>
                    </a:p>
                    <a:p>
                      <a:pPr marL="342900" lvl="0" indent="-342900" fontAlgn="base">
                        <a:lnSpc>
                          <a:spcPct val="70000"/>
                        </a:lnSpc>
                        <a:spcAft>
                          <a:spcPts val="0"/>
                        </a:spcAft>
                        <a:buSzPts val="1000"/>
                        <a:buFont typeface="Wingdings" panose="05000000000000000000" pitchFamily="2" charset="2"/>
                        <a:buChar char="ü"/>
                        <a:tabLst>
                          <a:tab pos="457200" algn="l"/>
                        </a:tabLst>
                      </a:pPr>
                      <a:r>
                        <a:rPr lang="ru-RU" sz="1500" dirty="0" smtClean="0">
                          <a:effectLst/>
                        </a:rPr>
                        <a:t>произведения науки, литературы и искусства, впервые обнародованные после их перехода в общественное достояние</a:t>
                      </a:r>
                      <a:endParaRPr lang="ru-RU" sz="15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62049842"/>
                  </a:ext>
                </a:extLst>
              </a:tr>
              <a:tr h="442809">
                <a:tc>
                  <a:txBody>
                    <a:bodyPr/>
                    <a:lstStyle/>
                    <a:p>
                      <a:pPr>
                        <a:lnSpc>
                          <a:spcPct val="70000"/>
                        </a:lnSpc>
                      </a:pPr>
                      <a:r>
                        <a:rPr lang="ru-RU" sz="1400" dirty="0" smtClean="0">
                          <a:solidFill>
                            <a:schemeClr val="bg1"/>
                          </a:solidFill>
                        </a:rPr>
                        <a:t>Патентные права</a:t>
                      </a:r>
                      <a:endParaRPr lang="ru-RU"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marL="0" marR="0" indent="0" algn="l" defTabSz="914400" rtl="0" eaLnBrk="1" fontAlgn="auto" latinLnBrk="0" hangingPunct="1">
                        <a:lnSpc>
                          <a:spcPct val="70000"/>
                        </a:lnSpc>
                        <a:spcBef>
                          <a:spcPts val="0"/>
                        </a:spcBef>
                        <a:spcAft>
                          <a:spcPts val="0"/>
                        </a:spcAft>
                        <a:buClrTx/>
                        <a:buSzTx/>
                        <a:buFontTx/>
                        <a:buNone/>
                        <a:tabLst/>
                        <a:defRPr/>
                      </a:pPr>
                      <a:r>
                        <a:rPr lang="ru-RU" sz="1400" dirty="0" smtClean="0">
                          <a:effectLst/>
                        </a:rPr>
                        <a:t>Изобретения, полезные модели, промышленные образцы</a:t>
                      </a:r>
                      <a:endParaRPr lang="ru-RU" sz="14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fontAlgn="base">
                        <a:lnSpc>
                          <a:spcPct val="70000"/>
                        </a:lnSpc>
                        <a:spcAft>
                          <a:spcPts val="0"/>
                        </a:spcAft>
                        <a:buSzPts val="1000"/>
                        <a:buFont typeface="Wingdings" panose="05000000000000000000" pitchFamily="2" charset="2"/>
                        <a:buChar char="ü"/>
                        <a:tabLst>
                          <a:tab pos="457200" algn="l"/>
                        </a:tabLst>
                      </a:pPr>
                      <a:r>
                        <a:rPr lang="ru-RU" sz="1500" dirty="0" smtClean="0">
                          <a:effectLst/>
                        </a:rPr>
                        <a:t>изобретения </a:t>
                      </a:r>
                    </a:p>
                    <a:p>
                      <a:pPr marL="342900" lvl="0" indent="-342900" fontAlgn="base">
                        <a:lnSpc>
                          <a:spcPct val="70000"/>
                        </a:lnSpc>
                        <a:spcAft>
                          <a:spcPts val="0"/>
                        </a:spcAft>
                        <a:buSzPts val="1000"/>
                        <a:buFont typeface="Wingdings" panose="05000000000000000000" pitchFamily="2" charset="2"/>
                        <a:buChar char="ü"/>
                        <a:tabLst>
                          <a:tab pos="457200" algn="l"/>
                        </a:tabLst>
                      </a:pPr>
                      <a:r>
                        <a:rPr lang="ru-RU" sz="1500" dirty="0" smtClean="0">
                          <a:effectLst/>
                        </a:rPr>
                        <a:t>полезные модели</a:t>
                      </a:r>
                    </a:p>
                    <a:p>
                      <a:pPr marL="342900" lvl="0" indent="-342900" fontAlgn="base">
                        <a:lnSpc>
                          <a:spcPct val="70000"/>
                        </a:lnSpc>
                        <a:spcAft>
                          <a:spcPts val="0"/>
                        </a:spcAft>
                        <a:buSzPts val="1000"/>
                        <a:buFont typeface="Wingdings" panose="05000000000000000000" pitchFamily="2" charset="2"/>
                        <a:buChar char="ü"/>
                        <a:tabLst>
                          <a:tab pos="457200" algn="l"/>
                        </a:tabLst>
                      </a:pPr>
                      <a:r>
                        <a:rPr lang="ru-RU" sz="1500" dirty="0" smtClean="0">
                          <a:effectLst/>
                        </a:rPr>
                        <a:t>промышленные образцы</a:t>
                      </a:r>
                      <a:endParaRPr lang="ru-RU" sz="15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14292311"/>
                  </a:ext>
                </a:extLst>
              </a:tr>
              <a:tr h="986292">
                <a:tc>
                  <a:txBody>
                    <a:bodyPr/>
                    <a:lstStyle/>
                    <a:p>
                      <a:pPr>
                        <a:lnSpc>
                          <a:spcPct val="70000"/>
                        </a:lnSpc>
                      </a:pPr>
                      <a:r>
                        <a:rPr lang="ru-RU" sz="1400" dirty="0" smtClean="0">
                          <a:solidFill>
                            <a:schemeClr val="bg1"/>
                          </a:solidFill>
                        </a:rPr>
                        <a:t>Права на средства индивидуализации</a:t>
                      </a:r>
                      <a:endParaRPr lang="ru-RU"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marL="0" marR="0" indent="0" algn="l" defTabSz="914400" rtl="0" eaLnBrk="1" fontAlgn="auto" latinLnBrk="0" hangingPunct="1">
                        <a:lnSpc>
                          <a:spcPct val="70000"/>
                        </a:lnSpc>
                        <a:spcBef>
                          <a:spcPts val="0"/>
                        </a:spcBef>
                        <a:spcAft>
                          <a:spcPts val="0"/>
                        </a:spcAft>
                        <a:buClrTx/>
                        <a:buSzTx/>
                        <a:buFontTx/>
                        <a:buNone/>
                        <a:tabLst/>
                        <a:defRPr/>
                      </a:pPr>
                      <a:r>
                        <a:rPr lang="ru-RU" sz="1400" dirty="0" smtClean="0">
                          <a:effectLst/>
                        </a:rPr>
                        <a:t>Фирменные наименования, товарные знаки и знаки обслуживания, наименования мест происхождения товаров, коммерческие обозначения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fontAlgn="base">
                        <a:lnSpc>
                          <a:spcPct val="70000"/>
                        </a:lnSpc>
                        <a:spcAft>
                          <a:spcPts val="0"/>
                        </a:spcAft>
                        <a:buSzPts val="1000"/>
                        <a:buFont typeface="Wingdings" panose="05000000000000000000" pitchFamily="2" charset="2"/>
                        <a:buChar char="ü"/>
                        <a:tabLst>
                          <a:tab pos="457200" algn="l"/>
                        </a:tabLst>
                      </a:pPr>
                      <a:r>
                        <a:rPr lang="ru-RU" sz="1500" dirty="0" smtClean="0">
                          <a:effectLst/>
                        </a:rPr>
                        <a:t>наименования юридических лиц, являющихся коммерческими организациями</a:t>
                      </a:r>
                    </a:p>
                    <a:p>
                      <a:pPr marL="342900" lvl="0" indent="-342900" fontAlgn="base">
                        <a:lnSpc>
                          <a:spcPct val="70000"/>
                        </a:lnSpc>
                        <a:spcAft>
                          <a:spcPts val="0"/>
                        </a:spcAft>
                        <a:buSzPts val="1000"/>
                        <a:buFont typeface="Wingdings" panose="05000000000000000000" pitchFamily="2" charset="2"/>
                        <a:buChar char="ü"/>
                        <a:tabLst>
                          <a:tab pos="457200" algn="l"/>
                        </a:tabLst>
                      </a:pPr>
                      <a:r>
                        <a:rPr lang="ru-RU" sz="1500" dirty="0" smtClean="0">
                          <a:effectLst/>
                        </a:rPr>
                        <a:t>товарные знаки и знаки обслуживания, в том числе общеизвестные знаки</a:t>
                      </a:r>
                    </a:p>
                    <a:p>
                      <a:pPr marL="342900" lvl="0" indent="-342900" fontAlgn="base">
                        <a:lnSpc>
                          <a:spcPct val="70000"/>
                        </a:lnSpc>
                        <a:spcAft>
                          <a:spcPts val="0"/>
                        </a:spcAft>
                        <a:buSzPts val="1000"/>
                        <a:buFont typeface="Wingdings" panose="05000000000000000000" pitchFamily="2" charset="2"/>
                        <a:buChar char="ü"/>
                        <a:tabLst>
                          <a:tab pos="457200" algn="l"/>
                        </a:tabLst>
                      </a:pPr>
                      <a:r>
                        <a:rPr lang="ru-RU" sz="1500" dirty="0" smtClean="0">
                          <a:effectLst/>
                        </a:rPr>
                        <a:t>наименования мест происхождения товаров;</a:t>
                      </a:r>
                    </a:p>
                    <a:p>
                      <a:pPr marL="342900" lvl="0" indent="-342900" fontAlgn="base">
                        <a:lnSpc>
                          <a:spcPct val="70000"/>
                        </a:lnSpc>
                        <a:spcAft>
                          <a:spcPts val="0"/>
                        </a:spcAft>
                        <a:buSzPts val="1000"/>
                        <a:buFont typeface="Wingdings" panose="05000000000000000000" pitchFamily="2" charset="2"/>
                        <a:buChar char="ü"/>
                        <a:tabLst>
                          <a:tab pos="457200" algn="l"/>
                        </a:tabLst>
                      </a:pPr>
                      <a:r>
                        <a:rPr lang="ru-RU" sz="1500" dirty="0" smtClean="0">
                          <a:effectLst/>
                        </a:rPr>
                        <a:t>коммерческие обозначения принадлежащих организациям и индивидуальным предпринимателям торговых, промышленных и других предприятий</a:t>
                      </a:r>
                      <a:endParaRPr lang="ru-RU" sz="15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68012607"/>
                  </a:ext>
                </a:extLst>
              </a:tr>
              <a:tr h="417919">
                <a:tc>
                  <a:txBody>
                    <a:bodyPr/>
                    <a:lstStyle/>
                    <a:p>
                      <a:pPr>
                        <a:lnSpc>
                          <a:spcPct val="70000"/>
                        </a:lnSpc>
                      </a:pPr>
                      <a:r>
                        <a:rPr lang="ru-RU" sz="1400" dirty="0" smtClean="0">
                          <a:solidFill>
                            <a:schemeClr val="bg1"/>
                          </a:solidFill>
                        </a:rPr>
                        <a:t>Права на селекционные достижения</a:t>
                      </a:r>
                      <a:endParaRPr lang="ru-RU"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marL="0" marR="0" indent="0" algn="l" defTabSz="914400" rtl="0" eaLnBrk="1" fontAlgn="auto" latinLnBrk="0" hangingPunct="1">
                        <a:lnSpc>
                          <a:spcPct val="70000"/>
                        </a:lnSpc>
                        <a:spcBef>
                          <a:spcPts val="0"/>
                        </a:spcBef>
                        <a:spcAft>
                          <a:spcPts val="0"/>
                        </a:spcAft>
                        <a:buClrTx/>
                        <a:buSzTx/>
                        <a:buFontTx/>
                        <a:buNone/>
                        <a:tabLst/>
                        <a:defRPr/>
                      </a:pPr>
                      <a:r>
                        <a:rPr lang="ru-RU" sz="1400" dirty="0" smtClean="0">
                          <a:effectLst/>
                        </a:rPr>
                        <a:t>Селекционные достижения</a:t>
                      </a:r>
                      <a:endParaRPr lang="ru-RU" sz="14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marR="0" lvl="0" indent="-342900" algn="l" defTabSz="914400" rtl="0" eaLnBrk="1" fontAlgn="base" latinLnBrk="0" hangingPunct="1">
                        <a:lnSpc>
                          <a:spcPct val="70000"/>
                        </a:lnSpc>
                        <a:spcBef>
                          <a:spcPts val="0"/>
                        </a:spcBef>
                        <a:spcAft>
                          <a:spcPts val="0"/>
                        </a:spcAft>
                        <a:buClrTx/>
                        <a:buSzPts val="1000"/>
                        <a:buFont typeface="Wingdings" panose="05000000000000000000" pitchFamily="2" charset="2"/>
                        <a:buChar char="ü"/>
                        <a:tabLst>
                          <a:tab pos="457200" algn="l"/>
                        </a:tabLst>
                        <a:defRPr/>
                      </a:pPr>
                      <a:r>
                        <a:rPr lang="ru-RU" sz="1500" kern="1200" dirty="0" smtClean="0">
                          <a:solidFill>
                            <a:schemeClr val="dk1"/>
                          </a:solidFill>
                          <a:effectLst/>
                          <a:latin typeface="+mn-lt"/>
                          <a:ea typeface="+mn-ea"/>
                          <a:cs typeface="+mn-cs"/>
                        </a:rPr>
                        <a:t>сорта растений и породы животных, зарегистрированные в Государственном реестре охраняемых селекционных достижений</a:t>
                      </a:r>
                      <a:endParaRPr lang="ru-RU" sz="15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86961353"/>
                  </a:ext>
                </a:extLst>
              </a:tr>
              <a:tr h="417919">
                <a:tc>
                  <a:txBody>
                    <a:bodyPr/>
                    <a:lstStyle/>
                    <a:p>
                      <a:pPr marL="0" marR="0" indent="0" algn="l" defTabSz="914400" rtl="0" eaLnBrk="1" fontAlgn="auto" latinLnBrk="0" hangingPunct="1">
                        <a:lnSpc>
                          <a:spcPct val="70000"/>
                        </a:lnSpc>
                        <a:spcBef>
                          <a:spcPts val="0"/>
                        </a:spcBef>
                        <a:spcAft>
                          <a:spcPts val="0"/>
                        </a:spcAft>
                        <a:buClrTx/>
                        <a:buSzTx/>
                        <a:buFontTx/>
                        <a:buNone/>
                        <a:tabLst/>
                        <a:defRPr/>
                      </a:pPr>
                      <a:r>
                        <a:rPr lang="ru-RU" sz="1400" dirty="0" smtClean="0">
                          <a:solidFill>
                            <a:schemeClr val="bg1"/>
                          </a:solidFill>
                          <a:effectLst/>
                        </a:rPr>
                        <a:t>Права на топологии интегральных микросхем</a:t>
                      </a:r>
                      <a:endParaRPr lang="ru-RU" sz="1400" dirty="0" smtClean="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marL="0" marR="0" indent="0" algn="l" defTabSz="914400" rtl="0" eaLnBrk="1" fontAlgn="auto" latinLnBrk="0" hangingPunct="1">
                        <a:lnSpc>
                          <a:spcPct val="70000"/>
                        </a:lnSpc>
                        <a:spcBef>
                          <a:spcPts val="0"/>
                        </a:spcBef>
                        <a:spcAft>
                          <a:spcPts val="0"/>
                        </a:spcAft>
                        <a:buClrTx/>
                        <a:buSzTx/>
                        <a:buFontTx/>
                        <a:buNone/>
                        <a:tabLst/>
                        <a:defRPr/>
                      </a:pPr>
                      <a:r>
                        <a:rPr lang="ru-RU" sz="1400" dirty="0" smtClean="0">
                          <a:effectLst/>
                        </a:rPr>
                        <a:t>Топологии интегральных микросхем</a:t>
                      </a:r>
                      <a:endParaRPr lang="ru-RU" sz="14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marR="0" lvl="0" indent="-285750" algn="l" defTabSz="914400" rtl="0" eaLnBrk="1" fontAlgn="auto" latinLnBrk="0" hangingPunct="1">
                        <a:lnSpc>
                          <a:spcPct val="70000"/>
                        </a:lnSpc>
                        <a:spcBef>
                          <a:spcPts val="0"/>
                        </a:spcBef>
                        <a:spcAft>
                          <a:spcPts val="0"/>
                        </a:spcAft>
                        <a:buClrTx/>
                        <a:buSzTx/>
                        <a:buFont typeface="Wingdings" panose="05000000000000000000" pitchFamily="2" charset="2"/>
                        <a:buChar char="ü"/>
                        <a:tabLst/>
                        <a:defRPr/>
                      </a:pPr>
                      <a:r>
                        <a:rPr lang="ru-RU" sz="1500" kern="1200" dirty="0" smtClean="0">
                          <a:solidFill>
                            <a:schemeClr val="dk1"/>
                          </a:solidFill>
                          <a:effectLst/>
                          <a:latin typeface="+mn-lt"/>
                          <a:ea typeface="+mn-ea"/>
                          <a:cs typeface="+mn-cs"/>
                        </a:rPr>
                        <a:t>топологии интегральных микросхем</a:t>
                      </a:r>
                      <a:endParaRPr lang="ru-RU" sz="15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45936127"/>
                  </a:ext>
                </a:extLst>
              </a:tr>
              <a:tr h="304244">
                <a:tc>
                  <a:txBody>
                    <a:bodyPr/>
                    <a:lstStyle/>
                    <a:p>
                      <a:pPr marL="0" marR="0" indent="0" algn="l" defTabSz="914400" rtl="0" eaLnBrk="1" fontAlgn="auto" latinLnBrk="0" hangingPunct="1">
                        <a:lnSpc>
                          <a:spcPct val="70000"/>
                        </a:lnSpc>
                        <a:spcBef>
                          <a:spcPts val="0"/>
                        </a:spcBef>
                        <a:spcAft>
                          <a:spcPts val="0"/>
                        </a:spcAft>
                        <a:buClrTx/>
                        <a:buSzTx/>
                        <a:buFontTx/>
                        <a:buNone/>
                        <a:tabLst/>
                        <a:defRPr/>
                      </a:pPr>
                      <a:r>
                        <a:rPr lang="ru-RU" sz="1400" dirty="0" smtClean="0">
                          <a:solidFill>
                            <a:schemeClr val="bg1"/>
                          </a:solidFill>
                          <a:effectLst/>
                        </a:rPr>
                        <a:t>Права на ноу-хау</a:t>
                      </a:r>
                      <a:endParaRPr lang="ru-RU" sz="1400" dirty="0" smtClean="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marL="0" marR="0" indent="0" algn="l" defTabSz="914400" rtl="0" eaLnBrk="1" fontAlgn="auto" latinLnBrk="0" hangingPunct="1">
                        <a:lnSpc>
                          <a:spcPct val="70000"/>
                        </a:lnSpc>
                        <a:spcBef>
                          <a:spcPts val="0"/>
                        </a:spcBef>
                        <a:spcAft>
                          <a:spcPts val="0"/>
                        </a:spcAft>
                        <a:buClrTx/>
                        <a:buSzTx/>
                        <a:buFontTx/>
                        <a:buNone/>
                        <a:tabLst/>
                        <a:defRPr/>
                      </a:pPr>
                      <a:r>
                        <a:rPr lang="ru-RU" sz="1400" dirty="0" smtClean="0">
                          <a:effectLst/>
                        </a:rPr>
                        <a:t>Секреты производства</a:t>
                      </a:r>
                    </a:p>
                    <a:p>
                      <a:pPr marL="0" marR="0" indent="0" algn="l" defTabSz="914400" rtl="0" eaLnBrk="1" fontAlgn="auto" latinLnBrk="0" hangingPunct="1">
                        <a:lnSpc>
                          <a:spcPct val="70000"/>
                        </a:lnSpc>
                        <a:spcBef>
                          <a:spcPts val="0"/>
                        </a:spcBef>
                        <a:spcAft>
                          <a:spcPts val="0"/>
                        </a:spcAft>
                        <a:buClrTx/>
                        <a:buSzTx/>
                        <a:buFontTx/>
                        <a:buNone/>
                        <a:tabLst/>
                        <a:defRPr/>
                      </a:pPr>
                      <a:r>
                        <a:rPr lang="ru-RU" sz="1400" dirty="0" smtClean="0">
                          <a:effectLst/>
                        </a:rPr>
                        <a:t> (ноу-хау)</a:t>
                      </a:r>
                      <a:endParaRPr lang="ru-RU" sz="14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marR="0" lvl="0" indent="-285750" algn="l" defTabSz="914400" rtl="0" eaLnBrk="1" fontAlgn="auto" latinLnBrk="0" hangingPunct="1">
                        <a:lnSpc>
                          <a:spcPct val="70000"/>
                        </a:lnSpc>
                        <a:spcBef>
                          <a:spcPts val="0"/>
                        </a:spcBef>
                        <a:spcAft>
                          <a:spcPts val="0"/>
                        </a:spcAft>
                        <a:buClrTx/>
                        <a:buSzTx/>
                        <a:buFont typeface="Wingdings" panose="05000000000000000000" pitchFamily="2" charset="2"/>
                        <a:buChar char="ü"/>
                        <a:tabLst/>
                        <a:defRPr/>
                      </a:pPr>
                      <a:r>
                        <a:rPr lang="ru-RU" sz="1500" dirty="0" smtClean="0">
                          <a:effectLst/>
                        </a:rPr>
                        <a:t>секреты производства (ноу-хау)</a:t>
                      </a:r>
                      <a:endParaRPr lang="ru-RU" sz="15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06494653"/>
                  </a:ext>
                </a:extLst>
              </a:tr>
            </a:tbl>
          </a:graphicData>
        </a:graphic>
      </p:graphicFrame>
    </p:spTree>
    <p:extLst>
      <p:ext uri="{BB962C8B-B14F-4D97-AF65-F5344CB8AC3E}">
        <p14:creationId xmlns:p14="http://schemas.microsoft.com/office/powerpoint/2010/main" val="38587368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5" name="Прямая соединительная линия 34"/>
          <p:cNvCxnSpPr/>
          <p:nvPr/>
        </p:nvCxnSpPr>
        <p:spPr>
          <a:xfrm>
            <a:off x="8417971" y="4644102"/>
            <a:ext cx="449177" cy="512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4" name="Прямая соединительная линия 33"/>
          <p:cNvCxnSpPr/>
          <p:nvPr/>
        </p:nvCxnSpPr>
        <p:spPr>
          <a:xfrm flipH="1">
            <a:off x="8081211" y="5431864"/>
            <a:ext cx="1" cy="46121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3" name="Прямая соединительная линия 32"/>
          <p:cNvCxnSpPr/>
          <p:nvPr/>
        </p:nvCxnSpPr>
        <p:spPr>
          <a:xfrm flipH="1">
            <a:off x="4756483" y="5388553"/>
            <a:ext cx="1" cy="46121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 name="Заголовок 1"/>
          <p:cNvSpPr>
            <a:spLocks noGrp="1"/>
          </p:cNvSpPr>
          <p:nvPr>
            <p:ph type="title"/>
          </p:nvPr>
        </p:nvSpPr>
        <p:spPr/>
        <p:txBody>
          <a:bodyPr/>
          <a:lstStyle/>
          <a:p>
            <a:r>
              <a:rPr lang="ru-RU" dirty="0" smtClean="0"/>
              <a:t>Исключительное право автора</a:t>
            </a:r>
            <a:endParaRPr lang="ru-RU" dirty="0"/>
          </a:p>
        </p:txBody>
      </p:sp>
      <p:sp>
        <p:nvSpPr>
          <p:cNvPr id="5" name="Прямоугольник 4"/>
          <p:cNvSpPr/>
          <p:nvPr/>
        </p:nvSpPr>
        <p:spPr>
          <a:xfrm>
            <a:off x="3513222" y="1363579"/>
            <a:ext cx="5117432" cy="481263"/>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smtClean="0">
                <a:solidFill>
                  <a:schemeClr val="tx1"/>
                </a:solidFill>
                <a:latin typeface="+mj-lt"/>
              </a:rPr>
              <a:t>Интеллектуальная собственность</a:t>
            </a:r>
            <a:endParaRPr lang="ru-RU" sz="2400" dirty="0">
              <a:solidFill>
                <a:schemeClr val="tx1"/>
              </a:solidFill>
              <a:latin typeface="+mj-lt"/>
            </a:endParaRPr>
          </a:p>
        </p:txBody>
      </p:sp>
      <p:sp>
        <p:nvSpPr>
          <p:cNvPr id="8" name="Прямоугольник 7"/>
          <p:cNvSpPr/>
          <p:nvPr/>
        </p:nvSpPr>
        <p:spPr>
          <a:xfrm>
            <a:off x="360948" y="2284385"/>
            <a:ext cx="5045241" cy="481263"/>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smtClean="0">
                <a:solidFill>
                  <a:schemeClr val="tx1"/>
                </a:solidFill>
                <a:latin typeface="+mj-lt"/>
              </a:rPr>
              <a:t>Создано по заданию</a:t>
            </a:r>
            <a:endParaRPr lang="ru-RU" sz="2400" dirty="0">
              <a:solidFill>
                <a:schemeClr val="tx1"/>
              </a:solidFill>
              <a:latin typeface="+mj-lt"/>
            </a:endParaRPr>
          </a:p>
        </p:txBody>
      </p:sp>
      <p:sp>
        <p:nvSpPr>
          <p:cNvPr id="9" name="Прямоугольник 8"/>
          <p:cNvSpPr/>
          <p:nvPr/>
        </p:nvSpPr>
        <p:spPr>
          <a:xfrm>
            <a:off x="6928436" y="2284385"/>
            <a:ext cx="5045241" cy="481263"/>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smtClean="0">
                <a:solidFill>
                  <a:schemeClr val="tx1"/>
                </a:solidFill>
                <a:latin typeface="+mj-lt"/>
              </a:rPr>
              <a:t>Создано по инициативе автора</a:t>
            </a:r>
            <a:endParaRPr lang="ru-RU" sz="2400" dirty="0">
              <a:solidFill>
                <a:schemeClr val="tx1"/>
              </a:solidFill>
              <a:latin typeface="+mj-lt"/>
            </a:endParaRPr>
          </a:p>
        </p:txBody>
      </p:sp>
      <p:sp>
        <p:nvSpPr>
          <p:cNvPr id="10" name="Прямоугольник 9"/>
          <p:cNvSpPr/>
          <p:nvPr/>
        </p:nvSpPr>
        <p:spPr>
          <a:xfrm>
            <a:off x="6928436" y="3226857"/>
            <a:ext cx="5045241" cy="687415"/>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smtClean="0">
                <a:solidFill>
                  <a:schemeClr val="tx1"/>
                </a:solidFill>
                <a:latin typeface="+mj-lt"/>
              </a:rPr>
              <a:t>Исключительное право принадлежит автору</a:t>
            </a:r>
            <a:endParaRPr lang="ru-RU" sz="2400" dirty="0">
              <a:solidFill>
                <a:schemeClr val="tx1"/>
              </a:solidFill>
              <a:latin typeface="+mj-lt"/>
            </a:endParaRPr>
          </a:p>
        </p:txBody>
      </p:sp>
      <p:sp>
        <p:nvSpPr>
          <p:cNvPr id="11" name="Прямоугольник 10"/>
          <p:cNvSpPr/>
          <p:nvPr/>
        </p:nvSpPr>
        <p:spPr>
          <a:xfrm>
            <a:off x="360949" y="3226857"/>
            <a:ext cx="3537284" cy="687415"/>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smtClean="0">
                <a:solidFill>
                  <a:schemeClr val="tx1"/>
                </a:solidFill>
                <a:latin typeface="+mj-lt"/>
              </a:rPr>
              <a:t>Исключительное право принадлежит заказчику</a:t>
            </a:r>
            <a:endParaRPr lang="ru-RU" sz="2400" dirty="0">
              <a:solidFill>
                <a:schemeClr val="tx1"/>
              </a:solidFill>
              <a:latin typeface="+mj-lt"/>
            </a:endParaRPr>
          </a:p>
        </p:txBody>
      </p:sp>
      <p:sp>
        <p:nvSpPr>
          <p:cNvPr id="12" name="Прямоугольник 11"/>
          <p:cNvSpPr/>
          <p:nvPr/>
        </p:nvSpPr>
        <p:spPr>
          <a:xfrm>
            <a:off x="360949" y="4375481"/>
            <a:ext cx="3537284" cy="1056384"/>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smtClean="0">
                <a:solidFill>
                  <a:schemeClr val="tx1"/>
                </a:solidFill>
                <a:latin typeface="+mj-lt"/>
              </a:rPr>
              <a:t>В отсутствии указаний на иное распределение прав в договоре</a:t>
            </a:r>
            <a:endParaRPr lang="ru-RU" sz="2400" dirty="0">
              <a:solidFill>
                <a:schemeClr val="tx1"/>
              </a:solidFill>
              <a:latin typeface="+mj-lt"/>
            </a:endParaRPr>
          </a:p>
        </p:txBody>
      </p:sp>
      <p:sp>
        <p:nvSpPr>
          <p:cNvPr id="13" name="Прямоугольник 12"/>
          <p:cNvSpPr/>
          <p:nvPr/>
        </p:nvSpPr>
        <p:spPr>
          <a:xfrm>
            <a:off x="4255921" y="4375481"/>
            <a:ext cx="4207794" cy="1056384"/>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smtClean="0">
                <a:solidFill>
                  <a:schemeClr val="tx1"/>
                </a:solidFill>
                <a:latin typeface="+mj-lt"/>
              </a:rPr>
              <a:t>Исключительное право принадлежит автору, а заказчик получает лицензию</a:t>
            </a:r>
            <a:endParaRPr lang="ru-RU" sz="2400" dirty="0">
              <a:solidFill>
                <a:schemeClr val="tx1"/>
              </a:solidFill>
              <a:latin typeface="+mj-lt"/>
            </a:endParaRPr>
          </a:p>
        </p:txBody>
      </p:sp>
      <p:sp>
        <p:nvSpPr>
          <p:cNvPr id="14" name="Прямоугольник 13"/>
          <p:cNvSpPr/>
          <p:nvPr/>
        </p:nvSpPr>
        <p:spPr>
          <a:xfrm>
            <a:off x="4255921" y="5801616"/>
            <a:ext cx="3152274" cy="1056384"/>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mj-lt"/>
              </a:rPr>
              <a:t>Если заказчик в течение 3 лет не начнет использование служебного произведения</a:t>
            </a:r>
            <a:endParaRPr lang="ru-RU" sz="1600" dirty="0">
              <a:solidFill>
                <a:schemeClr val="tx1"/>
              </a:solidFill>
              <a:latin typeface="+mj-lt"/>
            </a:endParaRPr>
          </a:p>
        </p:txBody>
      </p:sp>
      <p:sp>
        <p:nvSpPr>
          <p:cNvPr id="15" name="Прямоугольник 14"/>
          <p:cNvSpPr/>
          <p:nvPr/>
        </p:nvSpPr>
        <p:spPr>
          <a:xfrm>
            <a:off x="8821403" y="4375481"/>
            <a:ext cx="3152274" cy="1056384"/>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mj-lt"/>
              </a:rPr>
              <a:t>Если создание объекта не было прямо предусмотрено договором</a:t>
            </a:r>
            <a:endParaRPr lang="ru-RU" sz="1600" dirty="0">
              <a:solidFill>
                <a:schemeClr val="tx1"/>
              </a:solidFill>
              <a:latin typeface="+mj-lt"/>
            </a:endParaRPr>
          </a:p>
        </p:txBody>
      </p:sp>
      <p:sp>
        <p:nvSpPr>
          <p:cNvPr id="16" name="Прямоугольник 15"/>
          <p:cNvSpPr/>
          <p:nvPr/>
        </p:nvSpPr>
        <p:spPr>
          <a:xfrm>
            <a:off x="7874919" y="5801616"/>
            <a:ext cx="3152274" cy="1056384"/>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mj-lt"/>
              </a:rPr>
              <a:t>Если такое распределение прав предусмотрено трудовым договором, договором авторского заказа</a:t>
            </a:r>
            <a:endParaRPr lang="ru-RU" sz="1600" dirty="0">
              <a:solidFill>
                <a:schemeClr val="tx1"/>
              </a:solidFill>
              <a:latin typeface="+mj-lt"/>
            </a:endParaRPr>
          </a:p>
        </p:txBody>
      </p:sp>
      <p:cxnSp>
        <p:nvCxnSpPr>
          <p:cNvPr id="23" name="Прямая соединительная линия 22"/>
          <p:cNvCxnSpPr/>
          <p:nvPr/>
        </p:nvCxnSpPr>
        <p:spPr>
          <a:xfrm flipH="1">
            <a:off x="4929690" y="2765648"/>
            <a:ext cx="1" cy="160983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7" name="Прямая соединительная линия 26"/>
          <p:cNvCxnSpPr/>
          <p:nvPr/>
        </p:nvCxnSpPr>
        <p:spPr>
          <a:xfrm flipH="1">
            <a:off x="838199" y="2765647"/>
            <a:ext cx="1" cy="46121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9" name="Прямая соединительная линия 28"/>
          <p:cNvCxnSpPr/>
          <p:nvPr/>
        </p:nvCxnSpPr>
        <p:spPr>
          <a:xfrm flipH="1">
            <a:off x="1395666" y="3914271"/>
            <a:ext cx="1" cy="46121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0" name="Прямая соединительная линия 29"/>
          <p:cNvCxnSpPr/>
          <p:nvPr/>
        </p:nvCxnSpPr>
        <p:spPr>
          <a:xfrm flipH="1">
            <a:off x="11494168" y="2753614"/>
            <a:ext cx="1" cy="46121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1" name="Прямая соединительная линия 30"/>
          <p:cNvCxnSpPr/>
          <p:nvPr/>
        </p:nvCxnSpPr>
        <p:spPr>
          <a:xfrm flipH="1">
            <a:off x="3898232" y="1823175"/>
            <a:ext cx="1" cy="46121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2" name="Прямая соединительная линия 31"/>
          <p:cNvCxnSpPr/>
          <p:nvPr/>
        </p:nvCxnSpPr>
        <p:spPr>
          <a:xfrm flipH="1">
            <a:off x="8081211" y="1842941"/>
            <a:ext cx="1" cy="46121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8216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Отсутствие автора допускается к применению</a:t>
            </a:r>
            <a:endParaRPr lang="ru-RU" dirty="0"/>
          </a:p>
        </p:txBody>
      </p:sp>
      <p:sp>
        <p:nvSpPr>
          <p:cNvPr id="3" name="Объект 2"/>
          <p:cNvSpPr>
            <a:spLocks noGrp="1"/>
          </p:cNvSpPr>
          <p:nvPr>
            <p:ph sz="half" idx="1"/>
          </p:nvPr>
        </p:nvSpPr>
        <p:spPr>
          <a:xfrm>
            <a:off x="838200" y="1825625"/>
            <a:ext cx="10515600" cy="2758407"/>
          </a:xfrm>
        </p:spPr>
        <p:txBody>
          <a:bodyPr>
            <a:normAutofit lnSpcReduction="10000"/>
          </a:bodyPr>
          <a:lstStyle/>
          <a:p>
            <a:r>
              <a:rPr lang="ru-RU" dirty="0" smtClean="0">
                <a:latin typeface="Times New Roman" panose="02020603050405020304" pitchFamily="18" charset="0"/>
                <a:ea typeface="Times New Roman" panose="02020603050405020304" pitchFamily="18" charset="0"/>
                <a:cs typeface="Times New Roman" panose="02020603050405020304" pitchFamily="18" charset="0"/>
              </a:rPr>
              <a:t> фонограмм</a:t>
            </a:r>
          </a:p>
          <a:p>
            <a:r>
              <a:rPr lang="ru-RU" dirty="0" smtClean="0">
                <a:latin typeface="Times New Roman" panose="02020603050405020304" pitchFamily="18" charset="0"/>
                <a:ea typeface="Times New Roman" panose="02020603050405020304" pitchFamily="18" charset="0"/>
                <a:cs typeface="Times New Roman" panose="02020603050405020304" pitchFamily="18" charset="0"/>
              </a:rPr>
              <a:t>содержанию </a:t>
            </a:r>
            <a:r>
              <a:rPr lang="ru-RU" dirty="0">
                <a:latin typeface="Times New Roman" panose="02020603050405020304" pitchFamily="18" charset="0"/>
                <a:ea typeface="Times New Roman" panose="02020603050405020304" pitchFamily="18" charset="0"/>
                <a:cs typeface="Times New Roman" panose="02020603050405020304" pitchFamily="18" charset="0"/>
              </a:rPr>
              <a:t>баз </a:t>
            </a:r>
            <a:r>
              <a:rPr lang="ru-RU" dirty="0" smtClean="0">
                <a:latin typeface="Times New Roman" panose="02020603050405020304" pitchFamily="18" charset="0"/>
                <a:ea typeface="Times New Roman" panose="02020603050405020304" pitchFamily="18" charset="0"/>
                <a:cs typeface="Times New Roman" panose="02020603050405020304" pitchFamily="18" charset="0"/>
              </a:rPr>
              <a:t>данных</a:t>
            </a:r>
          </a:p>
          <a:p>
            <a:r>
              <a:rPr lang="ru-RU"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dirty="0">
                <a:latin typeface="Times New Roman" panose="02020603050405020304" pitchFamily="18" charset="0"/>
                <a:ea typeface="Times New Roman" panose="02020603050405020304" pitchFamily="18" charset="0"/>
                <a:cs typeface="Times New Roman" panose="02020603050405020304" pitchFamily="18" charset="0"/>
              </a:rPr>
              <a:t>вещанию организаций эфирного или кабельного </a:t>
            </a:r>
            <a:r>
              <a:rPr lang="ru-RU" dirty="0" smtClean="0">
                <a:latin typeface="Times New Roman" panose="02020603050405020304" pitchFamily="18" charset="0"/>
                <a:ea typeface="Times New Roman" panose="02020603050405020304" pitchFamily="18" charset="0"/>
                <a:cs typeface="Times New Roman" panose="02020603050405020304" pitchFamily="18" charset="0"/>
              </a:rPr>
              <a:t>вещания</a:t>
            </a:r>
          </a:p>
          <a:p>
            <a:r>
              <a:rPr lang="ru-RU"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dirty="0">
                <a:latin typeface="Times New Roman" panose="02020603050405020304" pitchFamily="18" charset="0"/>
                <a:ea typeface="Times New Roman" panose="02020603050405020304" pitchFamily="18" charset="0"/>
                <a:cs typeface="Times New Roman" panose="02020603050405020304" pitchFamily="18" charset="0"/>
              </a:rPr>
              <a:t>публикации произведений, перешедших в общественное </a:t>
            </a:r>
            <a:r>
              <a:rPr lang="ru-RU" dirty="0" smtClean="0">
                <a:latin typeface="Times New Roman" panose="02020603050405020304" pitchFamily="18" charset="0"/>
                <a:ea typeface="Times New Roman" panose="02020603050405020304" pitchFamily="18" charset="0"/>
                <a:cs typeface="Times New Roman" panose="02020603050405020304" pitchFamily="18" charset="0"/>
              </a:rPr>
              <a:t>достояние</a:t>
            </a:r>
          </a:p>
          <a:p>
            <a:r>
              <a:rPr lang="ru-RU" dirty="0" smtClean="0">
                <a:latin typeface="Times New Roman" panose="02020603050405020304" pitchFamily="18" charset="0"/>
                <a:ea typeface="Times New Roman" panose="02020603050405020304" pitchFamily="18" charset="0"/>
                <a:cs typeface="Times New Roman" panose="02020603050405020304" pitchFamily="18" charset="0"/>
              </a:rPr>
              <a:t> правовая </a:t>
            </a:r>
            <a:r>
              <a:rPr lang="ru-RU" dirty="0">
                <a:latin typeface="Times New Roman" panose="02020603050405020304" pitchFamily="18" charset="0"/>
                <a:ea typeface="Times New Roman" panose="02020603050405020304" pitchFamily="18" charset="0"/>
                <a:cs typeface="Times New Roman" panose="02020603050405020304" pitchFamily="18" charset="0"/>
              </a:rPr>
              <a:t>охрана </a:t>
            </a:r>
            <a:r>
              <a:rPr lang="ru-RU" dirty="0" smtClean="0">
                <a:latin typeface="Times New Roman" panose="02020603050405020304" pitchFamily="18" charset="0"/>
                <a:ea typeface="Times New Roman" panose="02020603050405020304" pitchFamily="18" charset="0"/>
                <a:cs typeface="Times New Roman" panose="02020603050405020304" pitchFamily="18" charset="0"/>
              </a:rPr>
              <a:t>ноу-хау</a:t>
            </a:r>
          </a:p>
          <a:p>
            <a:endParaRPr lang="ru-RU"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endParaRPr lang="ru-RU" dirty="0"/>
          </a:p>
        </p:txBody>
      </p:sp>
      <p:cxnSp>
        <p:nvCxnSpPr>
          <p:cNvPr id="4" name="Прямая соединительная линия 3"/>
          <p:cNvCxnSpPr/>
          <p:nvPr/>
        </p:nvCxnSpPr>
        <p:spPr>
          <a:xfrm flipH="1">
            <a:off x="3898232" y="1823175"/>
            <a:ext cx="1" cy="46121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 name="Прямоугольник 4"/>
          <p:cNvSpPr/>
          <p:nvPr/>
        </p:nvSpPr>
        <p:spPr>
          <a:xfrm>
            <a:off x="838200" y="4737574"/>
            <a:ext cx="6657474" cy="1631216"/>
          </a:xfrm>
          <a:prstGeom prst="rect">
            <a:avLst/>
          </a:prstGeom>
        </p:spPr>
        <p:txBody>
          <a:bodyPr wrap="square">
            <a:spAutoFit/>
          </a:bodyPr>
          <a:lstStyle/>
          <a:p>
            <a:r>
              <a:rPr lang="ru-RU" sz="2000" dirty="0">
                <a:ea typeface="Times New Roman" panose="02020603050405020304" pitchFamily="18" charset="0"/>
                <a:cs typeface="Times New Roman" panose="02020603050405020304" pitchFamily="18" charset="0"/>
              </a:rPr>
              <a:t>Исключительное право на данные объекты возникает непосредственно у изготовителя фонограммы или базы данных, вещательной организации, публикатора или лица, установившего режим конфиденциальности в отношении ноу-хау</a:t>
            </a:r>
            <a:endParaRPr lang="ru-RU" sz="16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35252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63842" y="753861"/>
            <a:ext cx="10515600" cy="1325563"/>
          </a:xfrm>
        </p:spPr>
        <p:txBody>
          <a:bodyPr>
            <a:normAutofit fontScale="90000"/>
          </a:bodyPr>
          <a:lstStyle/>
          <a:p>
            <a:r>
              <a:rPr lang="ru-RU" dirty="0" smtClean="0">
                <a:latin typeface="Times New Roman" panose="02020603050405020304" pitchFamily="18" charset="0"/>
                <a:ea typeface="Times New Roman" panose="02020603050405020304" pitchFamily="18" charset="0"/>
                <a:cs typeface="Times New Roman" panose="02020603050405020304" pitchFamily="18" charset="0"/>
              </a:rPr>
              <a:t>Сферы, где аккредитованная </a:t>
            </a:r>
            <a:r>
              <a:rPr lang="ru-RU" dirty="0">
                <a:latin typeface="Times New Roman" panose="02020603050405020304" pitchFamily="18" charset="0"/>
                <a:ea typeface="Times New Roman" panose="02020603050405020304" pitchFamily="18" charset="0"/>
                <a:cs typeface="Times New Roman" panose="02020603050405020304" pitchFamily="18" charset="0"/>
              </a:rPr>
              <a:t>ОКУП может представлять интересы </a:t>
            </a:r>
            <a:r>
              <a:rPr lang="ru-RU" dirty="0" smtClean="0">
                <a:latin typeface="Times New Roman" panose="02020603050405020304" pitchFamily="18" charset="0"/>
                <a:ea typeface="Times New Roman" panose="02020603050405020304" pitchFamily="18" charset="0"/>
                <a:cs typeface="Times New Roman" panose="02020603050405020304" pitchFamily="18" charset="0"/>
              </a:rPr>
              <a:t>даже с теми, </a:t>
            </a:r>
            <a:r>
              <a:rPr lang="ru-RU" dirty="0">
                <a:latin typeface="Times New Roman" panose="02020603050405020304" pitchFamily="18" charset="0"/>
                <a:ea typeface="Times New Roman" panose="02020603050405020304" pitchFamily="18" charset="0"/>
                <a:cs typeface="Times New Roman" panose="02020603050405020304" pitchFamily="18" charset="0"/>
              </a:rPr>
              <a:t>с </a:t>
            </a:r>
            <a:r>
              <a:rPr lang="ru-RU" dirty="0" smtClean="0">
                <a:latin typeface="Times New Roman" panose="02020603050405020304" pitchFamily="18" charset="0"/>
                <a:ea typeface="Times New Roman" panose="02020603050405020304" pitchFamily="18" charset="0"/>
                <a:cs typeface="Times New Roman" panose="02020603050405020304" pitchFamily="18" charset="0"/>
              </a:rPr>
              <a:t>кем </a:t>
            </a:r>
            <a:r>
              <a:rPr lang="ru-RU" dirty="0">
                <a:latin typeface="Times New Roman" panose="02020603050405020304" pitchFamily="18" charset="0"/>
                <a:ea typeface="Times New Roman" panose="02020603050405020304" pitchFamily="18" charset="0"/>
                <a:cs typeface="Times New Roman" panose="02020603050405020304" pitchFamily="18" charset="0"/>
              </a:rPr>
              <a:t>у нее не заключены договоры:</a:t>
            </a:r>
            <a:r>
              <a:rPr lang="ru-RU" sz="3600" dirty="0">
                <a:latin typeface="Calibri" panose="020F0502020204030204" pitchFamily="34" charset="0"/>
                <a:ea typeface="Calibri" panose="020F0502020204030204" pitchFamily="34" charset="0"/>
                <a:cs typeface="Times New Roman" panose="02020603050405020304" pitchFamily="18" charset="0"/>
              </a:rPr>
              <a:t/>
            </a:r>
            <a:br>
              <a:rPr lang="ru-RU" sz="3600" dirty="0">
                <a:latin typeface="Calibri" panose="020F0502020204030204" pitchFamily="34" charset="0"/>
                <a:ea typeface="Calibri" panose="020F0502020204030204" pitchFamily="34" charset="0"/>
                <a:cs typeface="Times New Roman" panose="02020603050405020304" pitchFamily="18" charset="0"/>
              </a:rPr>
            </a:br>
            <a:endParaRPr lang="ru-RU" dirty="0"/>
          </a:p>
        </p:txBody>
      </p:sp>
      <p:sp>
        <p:nvSpPr>
          <p:cNvPr id="3" name="Объект 2"/>
          <p:cNvSpPr>
            <a:spLocks noGrp="1"/>
          </p:cNvSpPr>
          <p:nvPr>
            <p:ph sz="half" idx="1"/>
          </p:nvPr>
        </p:nvSpPr>
        <p:spPr>
          <a:xfrm>
            <a:off x="176463" y="1922111"/>
            <a:ext cx="12015537" cy="2210970"/>
          </a:xfrm>
        </p:spPr>
        <p:txBody>
          <a:bodyPr>
            <a:noAutofit/>
          </a:bodyPr>
          <a:lstStyle/>
          <a:p>
            <a:pPr marL="342900" lvl="0" indent="-342900" fontAlgn="base">
              <a:lnSpc>
                <a:spcPct val="75000"/>
              </a:lnSpc>
              <a:spcAft>
                <a:spcPts val="0"/>
              </a:spcAft>
              <a:tabLst>
                <a:tab pos="457200" algn="l"/>
              </a:tabLst>
            </a:pPr>
            <a:r>
              <a:rPr lang="ru-RU" sz="1800" dirty="0" smtClean="0">
                <a:ea typeface="Times New Roman" panose="02020603050405020304" pitchFamily="18" charset="0"/>
                <a:cs typeface="Times New Roman" panose="02020603050405020304" pitchFamily="18" charset="0"/>
              </a:rPr>
              <a:t>управление </a:t>
            </a:r>
            <a:r>
              <a:rPr lang="ru-RU" sz="1800" dirty="0">
                <a:ea typeface="Times New Roman" panose="02020603050405020304" pitchFamily="18" charset="0"/>
                <a:cs typeface="Times New Roman" panose="02020603050405020304" pitchFamily="18" charset="0"/>
              </a:rPr>
              <a:t>исключительными правами на обнародованные музыкальные произведения </a:t>
            </a:r>
            <a:r>
              <a:rPr lang="ru-RU" sz="1800" dirty="0" smtClean="0">
                <a:ea typeface="Times New Roman" panose="02020603050405020304" pitchFamily="18" charset="0"/>
                <a:cs typeface="Times New Roman" panose="02020603050405020304" pitchFamily="18" charset="0"/>
              </a:rPr>
              <a:t>и </a:t>
            </a:r>
            <a:r>
              <a:rPr lang="ru-RU" sz="1800" dirty="0">
                <a:ea typeface="Times New Roman" panose="02020603050405020304" pitchFamily="18" charset="0"/>
                <a:cs typeface="Times New Roman" panose="02020603050405020304" pitchFamily="18" charset="0"/>
              </a:rPr>
              <a:t>отрывки музыкально-драматических произведений в отношении их публичного исполнения, сообщения в эфир или по кабелю, в том числе путем </a:t>
            </a:r>
            <a:r>
              <a:rPr lang="ru-RU" sz="1800" dirty="0" smtClean="0">
                <a:ea typeface="Times New Roman" panose="02020603050405020304" pitchFamily="18" charset="0"/>
                <a:cs typeface="Times New Roman" panose="02020603050405020304" pitchFamily="18" charset="0"/>
              </a:rPr>
              <a:t>ретрансляции</a:t>
            </a:r>
            <a:endParaRPr lang="ru-RU" sz="1800" dirty="0">
              <a:ea typeface="Calibri" panose="020F0502020204030204" pitchFamily="34" charset="0"/>
              <a:cs typeface="Times New Roman" panose="02020603050405020304" pitchFamily="18" charset="0"/>
            </a:endParaRPr>
          </a:p>
          <a:p>
            <a:pPr marL="342900" lvl="0" indent="-342900" fontAlgn="base">
              <a:lnSpc>
                <a:spcPct val="75000"/>
              </a:lnSpc>
              <a:spcAft>
                <a:spcPts val="0"/>
              </a:spcAft>
              <a:tabLst>
                <a:tab pos="457200" algn="l"/>
              </a:tabLst>
            </a:pPr>
            <a:r>
              <a:rPr lang="ru-RU" sz="1800" dirty="0">
                <a:ea typeface="Times New Roman" panose="02020603050405020304" pitchFamily="18" charset="0"/>
                <a:cs typeface="Times New Roman" panose="02020603050405020304" pitchFamily="18" charset="0"/>
              </a:rPr>
              <a:t>осуществление прав авторов музыкальных произведений (с текстом или без текста), использованных в аудиовизуальном произведении, на получение вознаграждения за публичное исполнение либо сообщение в эфир или по кабелю такого аудиовизуального </a:t>
            </a:r>
            <a:r>
              <a:rPr lang="ru-RU" sz="1800" dirty="0" smtClean="0">
                <a:ea typeface="Times New Roman" panose="02020603050405020304" pitchFamily="18" charset="0"/>
                <a:cs typeface="Times New Roman" panose="02020603050405020304" pitchFamily="18" charset="0"/>
              </a:rPr>
              <a:t>произведения</a:t>
            </a:r>
            <a:endParaRPr lang="ru-RU" sz="1800" dirty="0">
              <a:ea typeface="Calibri" panose="020F0502020204030204" pitchFamily="34" charset="0"/>
              <a:cs typeface="Times New Roman" panose="02020603050405020304" pitchFamily="18" charset="0"/>
            </a:endParaRPr>
          </a:p>
          <a:p>
            <a:pPr marL="342900" lvl="0" indent="-342900" fontAlgn="base">
              <a:lnSpc>
                <a:spcPct val="75000"/>
              </a:lnSpc>
              <a:spcAft>
                <a:spcPts val="0"/>
              </a:spcAft>
              <a:tabLst>
                <a:tab pos="457200" algn="l"/>
              </a:tabLst>
            </a:pPr>
            <a:r>
              <a:rPr lang="ru-RU" sz="1800" dirty="0">
                <a:ea typeface="Times New Roman" panose="02020603050405020304" pitchFamily="18" charset="0"/>
                <a:cs typeface="Times New Roman" panose="02020603050405020304" pitchFamily="18" charset="0"/>
              </a:rPr>
              <a:t>управление правом следования в отношении произведения изобразительного искусства, а также авторских рукописей (автографов) литературных и музыкальных </a:t>
            </a:r>
            <a:r>
              <a:rPr lang="ru-RU" sz="1800" dirty="0" smtClean="0">
                <a:ea typeface="Times New Roman" panose="02020603050405020304" pitchFamily="18" charset="0"/>
                <a:cs typeface="Times New Roman" panose="02020603050405020304" pitchFamily="18" charset="0"/>
              </a:rPr>
              <a:t>произведений</a:t>
            </a:r>
            <a:endParaRPr lang="ru-RU" sz="1800" dirty="0">
              <a:ea typeface="Calibri" panose="020F0502020204030204" pitchFamily="34" charset="0"/>
              <a:cs typeface="Times New Roman" panose="02020603050405020304" pitchFamily="18" charset="0"/>
            </a:endParaRPr>
          </a:p>
        </p:txBody>
      </p:sp>
      <p:sp>
        <p:nvSpPr>
          <p:cNvPr id="4" name="Объект 2"/>
          <p:cNvSpPr txBox="1">
            <a:spLocks/>
          </p:cNvSpPr>
          <p:nvPr/>
        </p:nvSpPr>
        <p:spPr>
          <a:xfrm>
            <a:off x="176462" y="3988585"/>
            <a:ext cx="11638548" cy="92643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Clr>
                <a:srgbClr val="C00000"/>
              </a:buClr>
              <a:buFontTx/>
              <a:buBlip>
                <a:blip r:embed="rId2"/>
              </a:buBlip>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C00000"/>
              </a:buClr>
              <a:buFontTx/>
              <a:buBlip>
                <a:blip r:embed="rId2"/>
              </a:buBlip>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C00000"/>
              </a:buClr>
              <a:buFontTx/>
              <a:buBlip>
                <a:blip r:embed="rId2"/>
              </a:buBlip>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C00000"/>
              </a:buClr>
              <a:buFontTx/>
              <a:buBlip>
                <a:blip r:embed="rId2"/>
              </a:buBlip>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C00000"/>
              </a:buClr>
              <a:buFontTx/>
              <a:buBlip>
                <a:blip r:embed="rId2"/>
              </a:buBlip>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fontAlgn="base">
              <a:lnSpc>
                <a:spcPct val="75000"/>
              </a:lnSpc>
              <a:tabLst>
                <a:tab pos="457200" algn="l"/>
              </a:tabLst>
            </a:pPr>
            <a:r>
              <a:rPr lang="ru-RU" sz="1800" dirty="0" smtClean="0">
                <a:ea typeface="Times New Roman" panose="02020603050405020304" pitchFamily="18" charset="0"/>
                <a:cs typeface="Times New Roman" panose="02020603050405020304" pitchFamily="18" charset="0"/>
              </a:rPr>
              <a:t>осуществление прав авторов, исполнителей, изготовителей фонограмм и аудиовизуальных произведений на получение вознаграждения за воспроизведение фонограмм и аудиовизуальных произведений в личных целях</a:t>
            </a:r>
            <a:endParaRPr lang="ru-RU" sz="1800" dirty="0" smtClean="0">
              <a:ea typeface="Calibri" panose="020F0502020204030204" pitchFamily="34" charset="0"/>
              <a:cs typeface="Times New Roman" panose="02020603050405020304" pitchFamily="18" charset="0"/>
            </a:endParaRPr>
          </a:p>
        </p:txBody>
      </p:sp>
      <p:sp>
        <p:nvSpPr>
          <p:cNvPr id="5" name="Прямоугольник 4"/>
          <p:cNvSpPr/>
          <p:nvPr/>
        </p:nvSpPr>
        <p:spPr>
          <a:xfrm>
            <a:off x="7419474" y="4770520"/>
            <a:ext cx="6497052" cy="369332"/>
          </a:xfrm>
          <a:prstGeom prst="rect">
            <a:avLst/>
          </a:prstGeom>
        </p:spPr>
        <p:txBody>
          <a:bodyPr wrap="square">
            <a:spAutoFit/>
          </a:bodyPr>
          <a:lstStyle/>
          <a:p>
            <a:pPr marL="342900" indent="-342900" fontAlgn="base">
              <a:lnSpc>
                <a:spcPct val="100000"/>
              </a:lnSpc>
              <a:tabLst>
                <a:tab pos="457200" algn="l"/>
              </a:tabLst>
            </a:pPr>
            <a:endParaRPr lang="ru-RU" dirty="0"/>
          </a:p>
        </p:txBody>
      </p:sp>
      <p:sp>
        <p:nvSpPr>
          <p:cNvPr id="6" name="Объект 2"/>
          <p:cNvSpPr txBox="1">
            <a:spLocks/>
          </p:cNvSpPr>
          <p:nvPr/>
        </p:nvSpPr>
        <p:spPr>
          <a:xfrm>
            <a:off x="176461" y="4564219"/>
            <a:ext cx="9930063" cy="92643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Clr>
                <a:srgbClr val="C00000"/>
              </a:buClr>
              <a:buFontTx/>
              <a:buBlip>
                <a:blip r:embed="rId2"/>
              </a:buBlip>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C00000"/>
              </a:buClr>
              <a:buFontTx/>
              <a:buBlip>
                <a:blip r:embed="rId2"/>
              </a:buBlip>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C00000"/>
              </a:buClr>
              <a:buFontTx/>
              <a:buBlip>
                <a:blip r:embed="rId2"/>
              </a:buBlip>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C00000"/>
              </a:buClr>
              <a:buFontTx/>
              <a:buBlip>
                <a:blip r:embed="rId2"/>
              </a:buBlip>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C00000"/>
              </a:buClr>
              <a:buFontTx/>
              <a:buBlip>
                <a:blip r:embed="rId2"/>
              </a:buBlip>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fontAlgn="base">
              <a:lnSpc>
                <a:spcPct val="75000"/>
              </a:lnSpc>
              <a:tabLst>
                <a:tab pos="457200" algn="l"/>
              </a:tabLst>
            </a:pPr>
            <a:r>
              <a:rPr lang="ru-RU" sz="1800" dirty="0">
                <a:ea typeface="Times New Roman" panose="02020603050405020304" pitchFamily="18" charset="0"/>
                <a:cs typeface="Times New Roman" panose="02020603050405020304" pitchFamily="18" charset="0"/>
              </a:rPr>
              <a:t>осуществление прав исполнителей на получение вознаграждения за публичное исполнение, а также за сообщение в эфир или по кабелю фонограмм, опубликованных в коммерческих </a:t>
            </a:r>
            <a:r>
              <a:rPr lang="ru-RU" sz="1800" dirty="0" smtClean="0">
                <a:ea typeface="Times New Roman" panose="02020603050405020304" pitchFamily="18" charset="0"/>
                <a:cs typeface="Times New Roman" panose="02020603050405020304" pitchFamily="18" charset="0"/>
              </a:rPr>
              <a:t>целях</a:t>
            </a:r>
          </a:p>
        </p:txBody>
      </p:sp>
      <p:sp>
        <p:nvSpPr>
          <p:cNvPr id="8" name="Объект 2"/>
          <p:cNvSpPr txBox="1">
            <a:spLocks/>
          </p:cNvSpPr>
          <p:nvPr/>
        </p:nvSpPr>
        <p:spPr>
          <a:xfrm>
            <a:off x="176461" y="5087355"/>
            <a:ext cx="9436772" cy="92643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Clr>
                <a:srgbClr val="C00000"/>
              </a:buClr>
              <a:buFontTx/>
              <a:buBlip>
                <a:blip r:embed="rId2"/>
              </a:buBlip>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C00000"/>
              </a:buClr>
              <a:buFontTx/>
              <a:buBlip>
                <a:blip r:embed="rId2"/>
              </a:buBlip>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C00000"/>
              </a:buClr>
              <a:buFontTx/>
              <a:buBlip>
                <a:blip r:embed="rId2"/>
              </a:buBlip>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C00000"/>
              </a:buClr>
              <a:buFontTx/>
              <a:buBlip>
                <a:blip r:embed="rId2"/>
              </a:buBlip>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C00000"/>
              </a:buClr>
              <a:buFontTx/>
              <a:buBlip>
                <a:blip r:embed="rId2"/>
              </a:buBlip>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fontAlgn="base">
              <a:lnSpc>
                <a:spcPct val="75000"/>
              </a:lnSpc>
              <a:tabLst>
                <a:tab pos="457200" algn="l"/>
              </a:tabLst>
            </a:pPr>
            <a:r>
              <a:rPr lang="ru-RU" sz="1800" dirty="0" smtClean="0">
                <a:ea typeface="Times New Roman" panose="02020603050405020304" pitchFamily="18" charset="0"/>
                <a:cs typeface="Times New Roman" panose="02020603050405020304" pitchFamily="18" charset="0"/>
              </a:rPr>
              <a:t>осуществление прав изготовителей фонограмм на получение вознаграждения за публичное исполнение, а также за сообщение в эфир или по кабелю фонограмм, опубликованных в коммерческих целях</a:t>
            </a:r>
            <a:endParaRPr lang="ru-RU" sz="1800" dirty="0"/>
          </a:p>
        </p:txBody>
      </p:sp>
    </p:spTree>
    <p:extLst>
      <p:ext uri="{BB962C8B-B14F-4D97-AF65-F5344CB8AC3E}">
        <p14:creationId xmlns:p14="http://schemas.microsoft.com/office/powerpoint/2010/main" val="19748823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Прямая соединительная линия 32"/>
          <p:cNvCxnSpPr/>
          <p:nvPr/>
        </p:nvCxnSpPr>
        <p:spPr>
          <a:xfrm flipH="1">
            <a:off x="3102084" y="4156447"/>
            <a:ext cx="1" cy="46121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2" name="Прямая соединительная линия 31"/>
          <p:cNvCxnSpPr/>
          <p:nvPr/>
        </p:nvCxnSpPr>
        <p:spPr>
          <a:xfrm flipH="1">
            <a:off x="7218574" y="2774586"/>
            <a:ext cx="1" cy="46121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 name="Заголовок 4"/>
          <p:cNvSpPr>
            <a:spLocks noGrp="1"/>
          </p:cNvSpPr>
          <p:nvPr>
            <p:ph type="title"/>
          </p:nvPr>
        </p:nvSpPr>
        <p:spPr>
          <a:xfrm>
            <a:off x="1242258" y="0"/>
            <a:ext cx="10515600" cy="1325563"/>
          </a:xfrm>
        </p:spPr>
        <p:txBody>
          <a:bodyPr/>
          <a:lstStyle/>
          <a:p>
            <a:r>
              <a:rPr lang="ru-RU" dirty="0" smtClean="0"/>
              <a:t>Аккредитация ОКУП</a:t>
            </a:r>
            <a:endParaRPr lang="ru-RU" dirty="0"/>
          </a:p>
        </p:txBody>
      </p:sp>
      <p:cxnSp>
        <p:nvCxnSpPr>
          <p:cNvPr id="6" name="Прямая соединительная линия 5"/>
          <p:cNvCxnSpPr/>
          <p:nvPr/>
        </p:nvCxnSpPr>
        <p:spPr>
          <a:xfrm flipV="1">
            <a:off x="11432256" y="3628255"/>
            <a:ext cx="330115" cy="153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Прямая соединительная линия 6"/>
          <p:cNvCxnSpPr/>
          <p:nvPr/>
        </p:nvCxnSpPr>
        <p:spPr>
          <a:xfrm flipH="1">
            <a:off x="4861135" y="4113431"/>
            <a:ext cx="1" cy="46121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9" name="Прямоугольник 8"/>
          <p:cNvSpPr/>
          <p:nvPr/>
        </p:nvSpPr>
        <p:spPr>
          <a:xfrm>
            <a:off x="3513222" y="1363579"/>
            <a:ext cx="5117432" cy="481263"/>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smtClean="0">
                <a:solidFill>
                  <a:schemeClr val="tx1"/>
                </a:solidFill>
                <a:latin typeface="+mj-lt"/>
              </a:rPr>
              <a:t>ОКУП</a:t>
            </a:r>
            <a:endParaRPr lang="ru-RU" sz="2400" dirty="0">
              <a:solidFill>
                <a:schemeClr val="tx1"/>
              </a:solidFill>
              <a:latin typeface="+mj-lt"/>
            </a:endParaRPr>
          </a:p>
        </p:txBody>
      </p:sp>
      <p:sp>
        <p:nvSpPr>
          <p:cNvPr id="10" name="Прямоугольник 9"/>
          <p:cNvSpPr/>
          <p:nvPr/>
        </p:nvSpPr>
        <p:spPr>
          <a:xfrm>
            <a:off x="360948" y="2284385"/>
            <a:ext cx="5045241" cy="481263"/>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smtClean="0">
                <a:solidFill>
                  <a:schemeClr val="tx1"/>
                </a:solidFill>
                <a:latin typeface="+mj-lt"/>
              </a:rPr>
              <a:t>Аккредитованные </a:t>
            </a:r>
            <a:endParaRPr lang="ru-RU" sz="2400" dirty="0">
              <a:solidFill>
                <a:schemeClr val="tx1"/>
              </a:solidFill>
              <a:latin typeface="+mj-lt"/>
            </a:endParaRPr>
          </a:p>
        </p:txBody>
      </p:sp>
      <p:sp>
        <p:nvSpPr>
          <p:cNvPr id="11" name="Прямоугольник 10"/>
          <p:cNvSpPr/>
          <p:nvPr/>
        </p:nvSpPr>
        <p:spPr>
          <a:xfrm>
            <a:off x="6928436" y="2284385"/>
            <a:ext cx="5045241" cy="481263"/>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smtClean="0">
                <a:solidFill>
                  <a:schemeClr val="tx1"/>
                </a:solidFill>
                <a:latin typeface="+mj-lt"/>
              </a:rPr>
              <a:t>Не аккредитованные</a:t>
            </a:r>
            <a:endParaRPr lang="ru-RU" sz="2400" dirty="0">
              <a:solidFill>
                <a:schemeClr val="tx1"/>
              </a:solidFill>
              <a:latin typeface="+mj-lt"/>
            </a:endParaRPr>
          </a:p>
        </p:txBody>
      </p:sp>
      <p:sp>
        <p:nvSpPr>
          <p:cNvPr id="16" name="Прямоугольник 15"/>
          <p:cNvSpPr/>
          <p:nvPr/>
        </p:nvSpPr>
        <p:spPr>
          <a:xfrm>
            <a:off x="8260684" y="5789665"/>
            <a:ext cx="3152274" cy="972082"/>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mj-lt"/>
              </a:rPr>
              <a:t>Ищут правообладателей и распределяют между нами вознаграждение</a:t>
            </a:r>
            <a:endParaRPr lang="ru-RU" sz="1600" dirty="0">
              <a:solidFill>
                <a:schemeClr val="tx1"/>
              </a:solidFill>
              <a:latin typeface="+mj-lt"/>
            </a:endParaRPr>
          </a:p>
        </p:txBody>
      </p:sp>
      <p:sp>
        <p:nvSpPr>
          <p:cNvPr id="17" name="Прямоугольник 16"/>
          <p:cNvSpPr/>
          <p:nvPr/>
        </p:nvSpPr>
        <p:spPr>
          <a:xfrm>
            <a:off x="8260684" y="3100063"/>
            <a:ext cx="3152274" cy="1056384"/>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mj-lt"/>
              </a:rPr>
              <a:t>В рамках аккредитации – собирают вознаграждение </a:t>
            </a:r>
          </a:p>
          <a:p>
            <a:pPr algn="ctr"/>
            <a:r>
              <a:rPr lang="ru-RU" sz="1600" dirty="0" smtClean="0">
                <a:solidFill>
                  <a:schemeClr val="tx1"/>
                </a:solidFill>
                <a:latin typeface="+mj-lt"/>
              </a:rPr>
              <a:t>за использование без договора </a:t>
            </a:r>
          </a:p>
          <a:p>
            <a:pPr algn="ctr"/>
            <a:r>
              <a:rPr lang="ru-RU" sz="1600" dirty="0" smtClean="0">
                <a:solidFill>
                  <a:schemeClr val="tx1"/>
                </a:solidFill>
                <a:latin typeface="+mj-lt"/>
              </a:rPr>
              <a:t>с правообладателем</a:t>
            </a:r>
            <a:endParaRPr lang="ru-RU" sz="1600" dirty="0">
              <a:solidFill>
                <a:schemeClr val="tx1"/>
              </a:solidFill>
              <a:latin typeface="+mj-lt"/>
            </a:endParaRPr>
          </a:p>
        </p:txBody>
      </p:sp>
      <p:sp>
        <p:nvSpPr>
          <p:cNvPr id="18" name="Прямоугольник 17"/>
          <p:cNvSpPr/>
          <p:nvPr/>
        </p:nvSpPr>
        <p:spPr>
          <a:xfrm>
            <a:off x="8260684" y="4444864"/>
            <a:ext cx="3152274" cy="1056384"/>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mj-lt"/>
              </a:rPr>
              <a:t>Правообладатель может запретить сбор вознаграждений за свою интеллектуальную собственность</a:t>
            </a:r>
            <a:endParaRPr lang="ru-RU" sz="1600" dirty="0">
              <a:solidFill>
                <a:schemeClr val="tx1"/>
              </a:solidFill>
              <a:latin typeface="+mj-lt"/>
            </a:endParaRPr>
          </a:p>
        </p:txBody>
      </p:sp>
      <p:cxnSp>
        <p:nvCxnSpPr>
          <p:cNvPr id="20" name="Прямая соединительная линия 19"/>
          <p:cNvCxnSpPr/>
          <p:nvPr/>
        </p:nvCxnSpPr>
        <p:spPr>
          <a:xfrm flipH="1">
            <a:off x="838199" y="2765647"/>
            <a:ext cx="1" cy="46121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2" name="Прямая соединительная линия 21"/>
          <p:cNvCxnSpPr/>
          <p:nvPr/>
        </p:nvCxnSpPr>
        <p:spPr>
          <a:xfrm flipH="1">
            <a:off x="11762371" y="2743981"/>
            <a:ext cx="2" cy="357387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flipH="1">
            <a:off x="3898232" y="1823175"/>
            <a:ext cx="1" cy="46121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flipH="1">
            <a:off x="8081211" y="1842941"/>
            <a:ext cx="1" cy="46121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7" name="Прямая соединительная линия 26"/>
          <p:cNvCxnSpPr/>
          <p:nvPr/>
        </p:nvCxnSpPr>
        <p:spPr>
          <a:xfrm flipV="1">
            <a:off x="11427743" y="6316325"/>
            <a:ext cx="330115" cy="153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8" name="Прямая соединительная линия 27"/>
          <p:cNvCxnSpPr/>
          <p:nvPr/>
        </p:nvCxnSpPr>
        <p:spPr>
          <a:xfrm flipV="1">
            <a:off x="11412958" y="5017522"/>
            <a:ext cx="330115" cy="1532"/>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9" name="Прямоугольник 28"/>
          <p:cNvSpPr/>
          <p:nvPr/>
        </p:nvSpPr>
        <p:spPr>
          <a:xfrm>
            <a:off x="4414463" y="3100063"/>
            <a:ext cx="3152274" cy="1056384"/>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solidFill>
                <a:latin typeface="+mj-lt"/>
              </a:rPr>
              <a:t>Управляют правами </a:t>
            </a:r>
            <a:endParaRPr lang="ru-RU" dirty="0" smtClean="0">
              <a:solidFill>
                <a:schemeClr val="tx1"/>
              </a:solidFill>
              <a:latin typeface="+mj-lt"/>
            </a:endParaRPr>
          </a:p>
          <a:p>
            <a:pPr algn="ctr"/>
            <a:r>
              <a:rPr lang="ru-RU" dirty="0" smtClean="0">
                <a:solidFill>
                  <a:schemeClr val="tx1"/>
                </a:solidFill>
                <a:latin typeface="+mj-lt"/>
              </a:rPr>
              <a:t>на </a:t>
            </a:r>
            <a:r>
              <a:rPr lang="ru-RU" dirty="0">
                <a:solidFill>
                  <a:schemeClr val="tx1"/>
                </a:solidFill>
                <a:latin typeface="+mj-lt"/>
              </a:rPr>
              <a:t>основании </a:t>
            </a:r>
            <a:r>
              <a:rPr lang="ru-RU" dirty="0" smtClean="0">
                <a:solidFill>
                  <a:schemeClr val="tx1"/>
                </a:solidFill>
                <a:latin typeface="+mj-lt"/>
              </a:rPr>
              <a:t>договора</a:t>
            </a:r>
            <a:endParaRPr lang="ru-RU" dirty="0">
              <a:solidFill>
                <a:schemeClr val="tx1"/>
              </a:solidFill>
              <a:latin typeface="+mj-lt"/>
            </a:endParaRPr>
          </a:p>
          <a:p>
            <a:pPr algn="ctr"/>
            <a:r>
              <a:rPr lang="ru-RU" dirty="0">
                <a:solidFill>
                  <a:schemeClr val="tx1"/>
                </a:solidFill>
                <a:latin typeface="+mj-lt"/>
              </a:rPr>
              <a:t>с правообладателем </a:t>
            </a:r>
          </a:p>
        </p:txBody>
      </p:sp>
      <p:sp>
        <p:nvSpPr>
          <p:cNvPr id="30" name="Прямоугольник 29"/>
          <p:cNvSpPr/>
          <p:nvPr/>
        </p:nvSpPr>
        <p:spPr>
          <a:xfrm>
            <a:off x="2459961" y="4531625"/>
            <a:ext cx="3152274" cy="1056384"/>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mj-lt"/>
              </a:rPr>
              <a:t>Перечень объектов и размер вознаграждения определяется договором</a:t>
            </a:r>
            <a:endParaRPr lang="ru-RU" sz="1600" dirty="0">
              <a:solidFill>
                <a:schemeClr val="tx1"/>
              </a:solidFill>
              <a:latin typeface="+mj-lt"/>
            </a:endParaRPr>
          </a:p>
        </p:txBody>
      </p:sp>
      <p:sp>
        <p:nvSpPr>
          <p:cNvPr id="31" name="Прямоугольник 30"/>
          <p:cNvSpPr/>
          <p:nvPr/>
        </p:nvSpPr>
        <p:spPr>
          <a:xfrm>
            <a:off x="360948" y="3100063"/>
            <a:ext cx="3152274" cy="1056384"/>
          </a:xfrm>
          <a:prstGeom prst="rect">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latin typeface="+mj-lt"/>
              </a:rPr>
              <a:t>Управляют правами </a:t>
            </a:r>
            <a:r>
              <a:rPr lang="ru-RU" b="1" u="sng" dirty="0" smtClean="0">
                <a:solidFill>
                  <a:schemeClr val="tx1"/>
                </a:solidFill>
                <a:latin typeface="+mj-lt"/>
              </a:rPr>
              <a:t>только</a:t>
            </a:r>
            <a:r>
              <a:rPr lang="ru-RU" dirty="0" smtClean="0">
                <a:solidFill>
                  <a:schemeClr val="tx1"/>
                </a:solidFill>
                <a:latin typeface="+mj-lt"/>
              </a:rPr>
              <a:t> на основании </a:t>
            </a:r>
          </a:p>
          <a:p>
            <a:pPr algn="ctr"/>
            <a:r>
              <a:rPr lang="ru-RU" dirty="0" smtClean="0">
                <a:solidFill>
                  <a:schemeClr val="tx1"/>
                </a:solidFill>
                <a:latin typeface="+mj-lt"/>
              </a:rPr>
              <a:t>с правообладателем </a:t>
            </a:r>
            <a:endParaRPr lang="ru-RU" dirty="0">
              <a:solidFill>
                <a:schemeClr val="tx1"/>
              </a:solidFill>
              <a:latin typeface="+mj-lt"/>
            </a:endParaRPr>
          </a:p>
        </p:txBody>
      </p:sp>
    </p:spTree>
    <p:extLst>
      <p:ext uri="{BB962C8B-B14F-4D97-AF65-F5344CB8AC3E}">
        <p14:creationId xmlns:p14="http://schemas.microsoft.com/office/powerpoint/2010/main" val="863528666"/>
      </p:ext>
    </p:extLst>
  </p:cSld>
  <p:clrMapOvr>
    <a:masterClrMapping/>
  </p:clrMapOvr>
</p:sld>
</file>

<file path=ppt/theme/theme1.xml><?xml version="1.0" encoding="utf-8"?>
<a:theme xmlns:a="http://schemas.openxmlformats.org/drawingml/2006/main" name="Тема Office">
  <a:themeElements>
    <a:clrScheme name="Другая 2">
      <a:dk1>
        <a:sysClr val="windowText" lastClr="000000"/>
      </a:dk1>
      <a:lt1>
        <a:sysClr val="window" lastClr="FFFFFF"/>
      </a:lt1>
      <a:dk2>
        <a:srgbClr val="C00000"/>
      </a:dk2>
      <a:lt2>
        <a:srgbClr val="FFE5E5"/>
      </a:lt2>
      <a:accent1>
        <a:srgbClr val="C00000"/>
      </a:accent1>
      <a:accent2>
        <a:srgbClr val="ED7D31"/>
      </a:accent2>
      <a:accent3>
        <a:srgbClr val="FF2525"/>
      </a:accent3>
      <a:accent4>
        <a:srgbClr val="FFC000"/>
      </a:accent4>
      <a:accent5>
        <a:srgbClr val="954F72"/>
      </a:accent5>
      <a:accent6>
        <a:srgbClr val="D7B5C6"/>
      </a:accent6>
      <a:hlink>
        <a:srgbClr val="FF0000"/>
      </a:hlink>
      <a:folHlink>
        <a:srgbClr val="954F72"/>
      </a:folHlink>
    </a:clrScheme>
    <a:fontScheme name="Другая 1">
      <a:majorFont>
        <a:latin typeface="Alegreya"/>
        <a:ea typeface=""/>
        <a:cs typeface=""/>
      </a:majorFont>
      <a:minorFont>
        <a:latin typeface="Calibri"/>
        <a:ea typeface=""/>
        <a:cs typeface=""/>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381</TotalTime>
  <Words>1631</Words>
  <Application>Microsoft Office PowerPoint</Application>
  <PresentationFormat>Широкоэкранный</PresentationFormat>
  <Paragraphs>190</Paragraphs>
  <Slides>18</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18</vt:i4>
      </vt:variant>
    </vt:vector>
  </HeadingPairs>
  <TitlesOfParts>
    <vt:vector size="24" baseType="lpstr">
      <vt:lpstr>Alegreya</vt:lpstr>
      <vt:lpstr>Arial</vt:lpstr>
      <vt:lpstr>Calibri</vt:lpstr>
      <vt:lpstr>Times New Roman</vt:lpstr>
      <vt:lpstr>Wingdings</vt:lpstr>
      <vt:lpstr>Тема Office</vt:lpstr>
      <vt:lpstr>Что такое  интеллектуальная собственность  и с чем ее едят?</vt:lpstr>
      <vt:lpstr>Часть 4 ГК РФ заменила</vt:lpstr>
      <vt:lpstr>Функции  Роспатента</vt:lpstr>
      <vt:lpstr>Виды интеллектуальной деятельности</vt:lpstr>
      <vt:lpstr>Презентация PowerPoint</vt:lpstr>
      <vt:lpstr>Исключительное право автора</vt:lpstr>
      <vt:lpstr>Отсутствие автора допускается к применению</vt:lpstr>
      <vt:lpstr>Сферы, где аккредитованная ОКУП может представлять интересы даже с теми, с кем у нее не заключены договоры: </vt:lpstr>
      <vt:lpstr>Аккредитация ОКУП</vt:lpstr>
      <vt:lpstr>Патентный поверенный</vt:lpstr>
      <vt:lpstr>Права</vt:lpstr>
      <vt:lpstr>Срок действия  исключительного права</vt:lpstr>
      <vt:lpstr>Личные неимущественные  и иные права</vt:lpstr>
      <vt:lpstr>Презентация PowerPoint</vt:lpstr>
      <vt:lpstr>Распоряжение  исключительным правом</vt:lpstr>
      <vt:lpstr>Требования к средствам защиты исключительного права</vt:lpstr>
      <vt:lpstr>Информационный посредник</vt:lpstr>
      <vt:lpstr>Спасибо за внимание</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Артем Пушпышев</dc:creator>
  <cp:lastModifiedBy>Артем Пушпышев</cp:lastModifiedBy>
  <cp:revision>34</cp:revision>
  <dcterms:created xsi:type="dcterms:W3CDTF">2020-07-29T13:06:25Z</dcterms:created>
  <dcterms:modified xsi:type="dcterms:W3CDTF">2020-07-29T19:33:26Z</dcterms:modified>
</cp:coreProperties>
</file>